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98" r:id="rId5"/>
  </p:sldMasterIdLst>
  <p:notesMasterIdLst>
    <p:notesMasterId r:id="rId25"/>
  </p:notesMasterIdLst>
  <p:sldIdLst>
    <p:sldId id="2076137190" r:id="rId6"/>
    <p:sldId id="2076137208" r:id="rId7"/>
    <p:sldId id="2076137209" r:id="rId8"/>
    <p:sldId id="2076137210" r:id="rId9"/>
    <p:sldId id="2076137189" r:id="rId10"/>
    <p:sldId id="550" r:id="rId11"/>
    <p:sldId id="588" r:id="rId12"/>
    <p:sldId id="565" r:id="rId13"/>
    <p:sldId id="578" r:id="rId14"/>
    <p:sldId id="572" r:id="rId15"/>
    <p:sldId id="2076137207" r:id="rId16"/>
    <p:sldId id="553" r:id="rId17"/>
    <p:sldId id="2076137193" r:id="rId18"/>
    <p:sldId id="569" r:id="rId19"/>
    <p:sldId id="2076137199" r:id="rId20"/>
    <p:sldId id="2076137205" r:id="rId21"/>
    <p:sldId id="2076137206" r:id="rId22"/>
    <p:sldId id="2076137203" r:id="rId23"/>
    <p:sldId id="2076137188" r:id="rId2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8C1E5B-3490-9510-2CF6-30DA74243910}" name="Edward Wong" initials="EW" userId="S::edward.wong@jda.com::541adee5-a1d9-4d3c-b5d3-80755e89d4a3" providerId="AD"/>
  <p188:author id="{CA8AD25F-75C2-9868-85D4-FEAE7714B1FD}" name="Sonia Peres" initials="SP" userId="S::sonia.peres@jda.com::b0d2dfb5-3574-4ddd-9df2-bc63b98071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68"/>
    <a:srgbClr val="FFEE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58AC7-4954-5062-B468-91760886D6C6}" v="138" dt="2022-09-12T12:48:02.725"/>
    <p1510:client id="{0BD40BB7-2E0C-4E58-8714-519AEDF5CAC0}" v="140" dt="2022-09-12T15:18:46.858"/>
    <p1510:client id="{21A2AAA6-E0F2-5026-C82D-4EAA9DD63640}" v="451" dt="2022-09-12T11:41:03.944"/>
    <p1510:client id="{4A1EB0F8-7F4E-4A77-BB4B-E0BC6C5CCF2D}" v="51" dt="2022-09-12T16:06:06.363"/>
    <p1510:client id="{824D6E27-B068-40FE-8D5B-D7832DA57AE6}" v="1806" dt="2022-09-12T09:06:27.107"/>
    <p1510:client id="{E41B5D91-CC05-5FEF-E5EB-EA30B5A38C10}" v="9" dt="2022-09-12T16:46:25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FDB715-BF16-A346-B382-2140B9E6B749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D3ABBB-FAAE-1F49-A076-3F43AB6B0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AD3D25-8328-CE47-991F-8BD9B7728DC2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A6FB59-1FFA-BAE6-FD3B-B648B40C9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3799" y="601383"/>
            <a:ext cx="3040498" cy="445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55F08-5153-4E21-852C-541B3C08D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117"/>
          <a:stretch/>
        </p:blipFill>
        <p:spPr>
          <a:xfrm>
            <a:off x="0" y="0"/>
            <a:ext cx="12192000" cy="4598504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046856-88A8-44D7-8674-41B2E0A4CC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55031" y="306289"/>
            <a:ext cx="2323117" cy="590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4308015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228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13813412-B22A-4443-A53F-BE537DE20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" y="0"/>
            <a:ext cx="1898374" cy="6858000"/>
          </a:xfrm>
          <a:prstGeom prst="rect">
            <a:avLst/>
          </a:prstGeom>
        </p:spPr>
      </p:pic>
      <p:pic>
        <p:nvPicPr>
          <p:cNvPr id="6" name="Picture 5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CA7E1DA2-8264-7557-DD84-D13C271A93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081" y="0"/>
            <a:ext cx="1029091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984B3B-7A79-ED45-BBA1-206E144B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512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17FFC12-9615-F44D-A004-7BC8D55B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578520"/>
            <a:ext cx="5314161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B958858-D921-67B5-366D-556B986FB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70663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12BDE-6603-C54D-BF2E-739298A74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781421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F7F2E-7348-4A5E-8284-B9048AF00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7880" y="1"/>
            <a:ext cx="5194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3364206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5421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92E32E8-2525-7746-BD70-CB9A9143389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3895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2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99CDCEC-4324-EE34-AD3D-D8553DDDD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5381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9476079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3B6D245-8673-E365-BD6B-D9B2C31D0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3989E8-7664-1F4A-8444-CAB81F9744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03265" y="2"/>
            <a:ext cx="5088735" cy="6857999"/>
          </a:xfrm>
          <a:custGeom>
            <a:avLst/>
            <a:gdLst>
              <a:gd name="connsiteX0" fmla="*/ 1603589 w 5087410"/>
              <a:gd name="connsiteY0" fmla="*/ 0 h 6857999"/>
              <a:gd name="connsiteX1" fmla="*/ 5087410 w 5087410"/>
              <a:gd name="connsiteY1" fmla="*/ 0 h 6857999"/>
              <a:gd name="connsiteX2" fmla="*/ 5087410 w 5087410"/>
              <a:gd name="connsiteY2" fmla="*/ 6857999 h 6857999"/>
              <a:gd name="connsiteX3" fmla="*/ 1622758 w 5087410"/>
              <a:gd name="connsiteY3" fmla="*/ 6857999 h 6857999"/>
              <a:gd name="connsiteX4" fmla="*/ 1592601 w 5087410"/>
              <a:gd name="connsiteY4" fmla="*/ 6833228 h 6857999"/>
              <a:gd name="connsiteX5" fmla="*/ 0 w 5087410"/>
              <a:gd name="connsiteY5" fmla="*/ 3421127 h 6857999"/>
              <a:gd name="connsiteX6" fmla="*/ 1592600 w 5087410"/>
              <a:gd name="connsiteY6" fmla="*/ 902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7410" h="6857999">
                <a:moveTo>
                  <a:pt x="1603589" y="0"/>
                </a:moveTo>
                <a:lnTo>
                  <a:pt x="5087410" y="0"/>
                </a:lnTo>
                <a:lnTo>
                  <a:pt x="5087410" y="6857999"/>
                </a:lnTo>
                <a:lnTo>
                  <a:pt x="1622758" y="6857999"/>
                </a:lnTo>
                <a:lnTo>
                  <a:pt x="1592601" y="6833228"/>
                </a:lnTo>
                <a:cubicBezTo>
                  <a:pt x="614233" y="5990006"/>
                  <a:pt x="0" y="4773586"/>
                  <a:pt x="0" y="3421127"/>
                </a:cubicBezTo>
                <a:cubicBezTo>
                  <a:pt x="0" y="2068668"/>
                  <a:pt x="614233" y="852249"/>
                  <a:pt x="1592600" y="90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94076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E1E244-E9FE-4886-B550-BC03E5C1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D3DF7-478A-8B40-969F-8300B7926AE6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6175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Dark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F0B7C2-15AA-5740-AB3B-BB7CF644B7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3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D91D1E4E-FAC4-346A-6954-753554FB94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7"/>
            <a:ext cx="12192000" cy="6857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5368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5368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581257D-1738-266C-977F-2B49E921EA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een, vegetable, close, broccoli&#10;&#10;Description automatically generated">
            <a:extLst>
              <a:ext uri="{FF2B5EF4-FFF2-40B4-BE49-F238E27FC236}">
                <a16:creationId xmlns:a16="http://schemas.microsoft.com/office/drawing/2014/main" id="{E76DC1FA-945B-92E4-E6A0-D26BD575B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879" b="21786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0C978-839E-2D44-72B8-B212E60FA5C7}"/>
              </a:ext>
            </a:extLst>
          </p:cNvPr>
          <p:cNvSpPr/>
          <p:nvPr userDrawn="1"/>
        </p:nvSpPr>
        <p:spPr>
          <a:xfrm>
            <a:off x="0" y="5585254"/>
            <a:ext cx="12192000" cy="1272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6CC93F83-60AE-4377-8669-9351CE645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593" t="5313" b="29783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4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bowl of fruit&#10;&#10;Description automatically generated with medium confidence">
            <a:extLst>
              <a:ext uri="{FF2B5EF4-FFF2-40B4-BE49-F238E27FC236}">
                <a16:creationId xmlns:a16="http://schemas.microsoft.com/office/drawing/2014/main" id="{B0DAA453-C2AD-039F-FE8C-1F9775F27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AAAC8E3-4DA8-629C-E8B6-C8EE83782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A28E83FC-AD67-692A-69E9-3B027B061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9029" y="0"/>
            <a:ext cx="2679102" cy="6858000"/>
          </a:xfrm>
          <a:prstGeom prst="rect">
            <a:avLst/>
          </a:prstGeom>
        </p:spPr>
      </p:pic>
      <p:pic>
        <p:nvPicPr>
          <p:cNvPr id="8" name="Picture 7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44131370-C9FA-ED2C-3C7A-A9F62BC10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1543" y="0"/>
            <a:ext cx="3443511" cy="6858000"/>
          </a:xfrm>
          <a:prstGeom prst="rect">
            <a:avLst/>
          </a:prstGeom>
        </p:spPr>
      </p:pic>
      <p:pic>
        <p:nvPicPr>
          <p:cNvPr id="6" name="Picture 5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F9F3725E-F74F-8348-986B-3959678C0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78551" y="0"/>
            <a:ext cx="1027535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354366-B319-9843-BD4E-C6D119D9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473A111-F957-A141-8DEB-0A8681AE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314161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A group of light bulbs&#10;&#10;Description automatically generated with medium confidence">
            <a:extLst>
              <a:ext uri="{FF2B5EF4-FFF2-40B4-BE49-F238E27FC236}">
                <a16:creationId xmlns:a16="http://schemas.microsoft.com/office/drawing/2014/main" id="{4A0B3986-E24D-C539-81F6-7860CEED8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589" t="15234" r="61977" b="-15234"/>
          <a:stretch/>
        </p:blipFill>
        <p:spPr>
          <a:xfrm>
            <a:off x="7579895" y="2442491"/>
            <a:ext cx="4612105" cy="38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7271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37271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8" name="Picture 7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9B218F22-1C5D-B02E-F471-36D15FA0C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599" r="-329"/>
          <a:stretch/>
        </p:blipFill>
        <p:spPr>
          <a:xfrm>
            <a:off x="0" y="2047979"/>
            <a:ext cx="5510463" cy="36520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B4DE13A-B040-4B03-B549-BA9AB8DB39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39063" y="3334774"/>
            <a:ext cx="792000" cy="792000"/>
            <a:chOff x="1473527" y="4747433"/>
            <a:chExt cx="1371600" cy="1371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3D0207-BBDA-4FD4-A888-79F4C13A3C4D}"/>
                </a:ext>
              </a:extLst>
            </p:cNvPr>
            <p:cNvSpPr/>
            <p:nvPr/>
          </p:nvSpPr>
          <p:spPr>
            <a:xfrm>
              <a:off x="1473527" y="4747433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AAB5CE-6DC5-4CC3-BD0E-A54667CD09E3}"/>
                </a:ext>
              </a:extLst>
            </p:cNvPr>
            <p:cNvGrpSpPr/>
            <p:nvPr/>
          </p:nvGrpSpPr>
          <p:grpSpPr>
            <a:xfrm>
              <a:off x="1693995" y="5034485"/>
              <a:ext cx="949325" cy="796925"/>
              <a:chOff x="8674100" y="1316038"/>
              <a:chExt cx="949325" cy="796925"/>
            </a:xfrm>
            <a:solidFill>
              <a:schemeClr val="bg1"/>
            </a:solidFill>
          </p:grpSpPr>
          <p:sp>
            <p:nvSpPr>
              <p:cNvPr id="11" name="Freeform 35">
                <a:extLst>
                  <a:ext uri="{FF2B5EF4-FFF2-40B4-BE49-F238E27FC236}">
                    <a16:creationId xmlns:a16="http://schemas.microsoft.com/office/drawing/2014/main" id="{15CC08E8-868B-461C-B705-2C608D031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36">
                <a:extLst>
                  <a:ext uri="{FF2B5EF4-FFF2-40B4-BE49-F238E27FC236}">
                    <a16:creationId xmlns:a16="http://schemas.microsoft.com/office/drawing/2014/main" id="{FFCA7614-2BC1-4332-BEE4-BAF31DB36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7">
                <a:extLst>
                  <a:ext uri="{FF2B5EF4-FFF2-40B4-BE49-F238E27FC236}">
                    <a16:creationId xmlns:a16="http://schemas.microsoft.com/office/drawing/2014/main" id="{84E308FC-BF67-4B20-9439-243AA00AB7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E16B61-89BA-412D-A0E8-A59D1484F4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6841" y="2385296"/>
            <a:ext cx="720299" cy="720000"/>
            <a:chOff x="3681161" y="4672400"/>
            <a:chExt cx="1371600" cy="13710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88B94-862A-4046-AE89-E4108948AD1F}"/>
                </a:ext>
              </a:extLst>
            </p:cNvPr>
            <p:cNvSpPr/>
            <p:nvPr/>
          </p:nvSpPr>
          <p:spPr>
            <a:xfrm>
              <a:off x="3681161" y="4672400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C051FF-030C-401C-8E2E-94F817D35812}"/>
                </a:ext>
              </a:extLst>
            </p:cNvPr>
            <p:cNvGrpSpPr/>
            <p:nvPr/>
          </p:nvGrpSpPr>
          <p:grpSpPr>
            <a:xfrm>
              <a:off x="3851861" y="4964725"/>
              <a:ext cx="1030200" cy="786380"/>
              <a:chOff x="1358900" y="1366838"/>
              <a:chExt cx="944563" cy="695325"/>
            </a:xfrm>
            <a:solidFill>
              <a:schemeClr val="bg1"/>
            </a:solidFill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54E9442E-B376-41F2-B88D-558C1355C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58900" y="1535113"/>
                <a:ext cx="944563" cy="133350"/>
              </a:xfrm>
              <a:custGeom>
                <a:avLst/>
                <a:gdLst>
                  <a:gd name="T0" fmla="*/ 972 w 992"/>
                  <a:gd name="T1" fmla="*/ 0 h 140"/>
                  <a:gd name="T2" fmla="*/ 20 w 992"/>
                  <a:gd name="T3" fmla="*/ 0 h 140"/>
                  <a:gd name="T4" fmla="*/ 0 w 992"/>
                  <a:gd name="T5" fmla="*/ 20 h 140"/>
                  <a:gd name="T6" fmla="*/ 0 w 992"/>
                  <a:gd name="T7" fmla="*/ 120 h 140"/>
                  <a:gd name="T8" fmla="*/ 20 w 992"/>
                  <a:gd name="T9" fmla="*/ 140 h 140"/>
                  <a:gd name="T10" fmla="*/ 972 w 992"/>
                  <a:gd name="T11" fmla="*/ 140 h 140"/>
                  <a:gd name="T12" fmla="*/ 992 w 992"/>
                  <a:gd name="T13" fmla="*/ 120 h 140"/>
                  <a:gd name="T14" fmla="*/ 992 w 992"/>
                  <a:gd name="T15" fmla="*/ 20 h 140"/>
                  <a:gd name="T16" fmla="*/ 972 w 992"/>
                  <a:gd name="T17" fmla="*/ 0 h 140"/>
                  <a:gd name="T18" fmla="*/ 952 w 992"/>
                  <a:gd name="T19" fmla="*/ 100 h 140"/>
                  <a:gd name="T20" fmla="*/ 40 w 992"/>
                  <a:gd name="T21" fmla="*/ 100 h 140"/>
                  <a:gd name="T22" fmla="*/ 40 w 992"/>
                  <a:gd name="T23" fmla="*/ 40 h 140"/>
                  <a:gd name="T24" fmla="*/ 952 w 992"/>
                  <a:gd name="T25" fmla="*/ 40 h 140"/>
                  <a:gd name="T26" fmla="*/ 952 w 992"/>
                  <a:gd name="T27" fmla="*/ 10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2" h="140">
                    <a:moveTo>
                      <a:pt x="97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31"/>
                      <a:pt x="9" y="140"/>
                      <a:pt x="20" y="140"/>
                    </a:cubicBezTo>
                    <a:cubicBezTo>
                      <a:pt x="972" y="140"/>
                      <a:pt x="972" y="140"/>
                      <a:pt x="972" y="140"/>
                    </a:cubicBezTo>
                    <a:cubicBezTo>
                      <a:pt x="984" y="140"/>
                      <a:pt x="992" y="131"/>
                      <a:pt x="992" y="120"/>
                    </a:cubicBezTo>
                    <a:cubicBezTo>
                      <a:pt x="992" y="20"/>
                      <a:pt x="992" y="20"/>
                      <a:pt x="992" y="20"/>
                    </a:cubicBezTo>
                    <a:cubicBezTo>
                      <a:pt x="992" y="9"/>
                      <a:pt x="984" y="0"/>
                      <a:pt x="972" y="0"/>
                    </a:cubicBezTo>
                    <a:close/>
                    <a:moveTo>
                      <a:pt x="95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952" y="40"/>
                      <a:pt x="952" y="40"/>
                      <a:pt x="952" y="40"/>
                    </a:cubicBezTo>
                    <a:lnTo>
                      <a:pt x="9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64C944B-F9D2-49CC-9204-DD6B7B05A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9388" y="1701800"/>
                <a:ext cx="763588" cy="360363"/>
              </a:xfrm>
              <a:custGeom>
                <a:avLst/>
                <a:gdLst>
                  <a:gd name="T0" fmla="*/ 785 w 803"/>
                  <a:gd name="T1" fmla="*/ 2 h 378"/>
                  <a:gd name="T2" fmla="*/ 761 w 803"/>
                  <a:gd name="T3" fmla="*/ 17 h 378"/>
                  <a:gd name="T4" fmla="*/ 736 w 803"/>
                  <a:gd name="T5" fmla="*/ 146 h 378"/>
                  <a:gd name="T6" fmla="*/ 592 w 803"/>
                  <a:gd name="T7" fmla="*/ 146 h 378"/>
                  <a:gd name="T8" fmla="*/ 603 w 803"/>
                  <a:gd name="T9" fmla="*/ 23 h 378"/>
                  <a:gd name="T10" fmla="*/ 585 w 803"/>
                  <a:gd name="T11" fmla="*/ 2 h 378"/>
                  <a:gd name="T12" fmla="*/ 564 w 803"/>
                  <a:gd name="T13" fmla="*/ 20 h 378"/>
                  <a:gd name="T14" fmla="*/ 552 w 803"/>
                  <a:gd name="T15" fmla="*/ 146 h 378"/>
                  <a:gd name="T16" fmla="*/ 421 w 803"/>
                  <a:gd name="T17" fmla="*/ 146 h 378"/>
                  <a:gd name="T18" fmla="*/ 421 w 803"/>
                  <a:gd name="T19" fmla="*/ 22 h 378"/>
                  <a:gd name="T20" fmla="*/ 401 w 803"/>
                  <a:gd name="T21" fmla="*/ 2 h 378"/>
                  <a:gd name="T22" fmla="*/ 381 w 803"/>
                  <a:gd name="T23" fmla="*/ 22 h 378"/>
                  <a:gd name="T24" fmla="*/ 381 w 803"/>
                  <a:gd name="T25" fmla="*/ 146 h 378"/>
                  <a:gd name="T26" fmla="*/ 250 w 803"/>
                  <a:gd name="T27" fmla="*/ 146 h 378"/>
                  <a:gd name="T28" fmla="*/ 239 w 803"/>
                  <a:gd name="T29" fmla="*/ 20 h 378"/>
                  <a:gd name="T30" fmla="*/ 217 w 803"/>
                  <a:gd name="T31" fmla="*/ 2 h 378"/>
                  <a:gd name="T32" fmla="*/ 199 w 803"/>
                  <a:gd name="T33" fmla="*/ 23 h 378"/>
                  <a:gd name="T34" fmla="*/ 210 w 803"/>
                  <a:gd name="T35" fmla="*/ 146 h 378"/>
                  <a:gd name="T36" fmla="*/ 67 w 803"/>
                  <a:gd name="T37" fmla="*/ 146 h 378"/>
                  <a:gd name="T38" fmla="*/ 41 w 803"/>
                  <a:gd name="T39" fmla="*/ 17 h 378"/>
                  <a:gd name="T40" fmla="*/ 18 w 803"/>
                  <a:gd name="T41" fmla="*/ 2 h 378"/>
                  <a:gd name="T42" fmla="*/ 2 w 803"/>
                  <a:gd name="T43" fmla="*/ 25 h 378"/>
                  <a:gd name="T44" fmla="*/ 69 w 803"/>
                  <a:gd name="T45" fmla="*/ 362 h 378"/>
                  <a:gd name="T46" fmla="*/ 88 w 803"/>
                  <a:gd name="T47" fmla="*/ 378 h 378"/>
                  <a:gd name="T48" fmla="*/ 714 w 803"/>
                  <a:gd name="T49" fmla="*/ 378 h 378"/>
                  <a:gd name="T50" fmla="*/ 734 w 803"/>
                  <a:gd name="T51" fmla="*/ 362 h 378"/>
                  <a:gd name="T52" fmla="*/ 800 w 803"/>
                  <a:gd name="T53" fmla="*/ 25 h 378"/>
                  <a:gd name="T54" fmla="*/ 785 w 803"/>
                  <a:gd name="T55" fmla="*/ 2 h 378"/>
                  <a:gd name="T56" fmla="*/ 548 w 803"/>
                  <a:gd name="T57" fmla="*/ 186 h 378"/>
                  <a:gd name="T58" fmla="*/ 534 w 803"/>
                  <a:gd name="T59" fmla="*/ 338 h 378"/>
                  <a:gd name="T60" fmla="*/ 421 w 803"/>
                  <a:gd name="T61" fmla="*/ 338 h 378"/>
                  <a:gd name="T62" fmla="*/ 421 w 803"/>
                  <a:gd name="T63" fmla="*/ 186 h 378"/>
                  <a:gd name="T64" fmla="*/ 548 w 803"/>
                  <a:gd name="T65" fmla="*/ 186 h 378"/>
                  <a:gd name="T66" fmla="*/ 381 w 803"/>
                  <a:gd name="T67" fmla="*/ 186 h 378"/>
                  <a:gd name="T68" fmla="*/ 381 w 803"/>
                  <a:gd name="T69" fmla="*/ 338 h 378"/>
                  <a:gd name="T70" fmla="*/ 268 w 803"/>
                  <a:gd name="T71" fmla="*/ 338 h 378"/>
                  <a:gd name="T72" fmla="*/ 254 w 803"/>
                  <a:gd name="T73" fmla="*/ 186 h 378"/>
                  <a:gd name="T74" fmla="*/ 381 w 803"/>
                  <a:gd name="T75" fmla="*/ 186 h 378"/>
                  <a:gd name="T76" fmla="*/ 75 w 803"/>
                  <a:gd name="T77" fmla="*/ 186 h 378"/>
                  <a:gd name="T78" fmla="*/ 214 w 803"/>
                  <a:gd name="T79" fmla="*/ 186 h 378"/>
                  <a:gd name="T80" fmla="*/ 228 w 803"/>
                  <a:gd name="T81" fmla="*/ 338 h 378"/>
                  <a:gd name="T82" fmla="*/ 105 w 803"/>
                  <a:gd name="T83" fmla="*/ 338 h 378"/>
                  <a:gd name="T84" fmla="*/ 75 w 803"/>
                  <a:gd name="T85" fmla="*/ 186 h 378"/>
                  <a:gd name="T86" fmla="*/ 698 w 803"/>
                  <a:gd name="T87" fmla="*/ 338 h 378"/>
                  <a:gd name="T88" fmla="*/ 575 w 803"/>
                  <a:gd name="T89" fmla="*/ 338 h 378"/>
                  <a:gd name="T90" fmla="*/ 589 w 803"/>
                  <a:gd name="T91" fmla="*/ 186 h 378"/>
                  <a:gd name="T92" fmla="*/ 728 w 803"/>
                  <a:gd name="T93" fmla="*/ 186 h 378"/>
                  <a:gd name="T94" fmla="*/ 698 w 803"/>
                  <a:gd name="T95" fmla="*/ 33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03" h="378">
                    <a:moveTo>
                      <a:pt x="785" y="2"/>
                    </a:moveTo>
                    <a:cubicBezTo>
                      <a:pt x="774" y="0"/>
                      <a:pt x="763" y="7"/>
                      <a:pt x="761" y="17"/>
                    </a:cubicBezTo>
                    <a:cubicBezTo>
                      <a:pt x="736" y="146"/>
                      <a:pt x="736" y="146"/>
                      <a:pt x="736" y="146"/>
                    </a:cubicBezTo>
                    <a:cubicBezTo>
                      <a:pt x="592" y="146"/>
                      <a:pt x="592" y="146"/>
                      <a:pt x="592" y="146"/>
                    </a:cubicBezTo>
                    <a:cubicBezTo>
                      <a:pt x="603" y="23"/>
                      <a:pt x="603" y="23"/>
                      <a:pt x="603" y="23"/>
                    </a:cubicBezTo>
                    <a:cubicBezTo>
                      <a:pt x="604" y="12"/>
                      <a:pt x="596" y="3"/>
                      <a:pt x="585" y="2"/>
                    </a:cubicBezTo>
                    <a:cubicBezTo>
                      <a:pt x="574" y="1"/>
                      <a:pt x="565" y="9"/>
                      <a:pt x="564" y="20"/>
                    </a:cubicBezTo>
                    <a:cubicBezTo>
                      <a:pt x="552" y="146"/>
                      <a:pt x="552" y="146"/>
                      <a:pt x="552" y="146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22"/>
                      <a:pt x="421" y="22"/>
                      <a:pt x="421" y="22"/>
                    </a:cubicBezTo>
                    <a:cubicBezTo>
                      <a:pt x="421" y="11"/>
                      <a:pt x="412" y="2"/>
                      <a:pt x="401" y="2"/>
                    </a:cubicBezTo>
                    <a:cubicBezTo>
                      <a:pt x="390" y="2"/>
                      <a:pt x="381" y="11"/>
                      <a:pt x="381" y="22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39" y="20"/>
                      <a:pt x="239" y="20"/>
                      <a:pt x="239" y="20"/>
                    </a:cubicBezTo>
                    <a:cubicBezTo>
                      <a:pt x="238" y="9"/>
                      <a:pt x="228" y="1"/>
                      <a:pt x="217" y="2"/>
                    </a:cubicBezTo>
                    <a:cubicBezTo>
                      <a:pt x="206" y="3"/>
                      <a:pt x="198" y="12"/>
                      <a:pt x="199" y="23"/>
                    </a:cubicBezTo>
                    <a:cubicBezTo>
                      <a:pt x="210" y="146"/>
                      <a:pt x="210" y="146"/>
                      <a:pt x="210" y="146"/>
                    </a:cubicBezTo>
                    <a:cubicBezTo>
                      <a:pt x="67" y="146"/>
                      <a:pt x="67" y="146"/>
                      <a:pt x="67" y="14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7"/>
                      <a:pt x="29" y="0"/>
                      <a:pt x="18" y="2"/>
                    </a:cubicBezTo>
                    <a:cubicBezTo>
                      <a:pt x="7" y="4"/>
                      <a:pt x="0" y="14"/>
                      <a:pt x="2" y="25"/>
                    </a:cubicBezTo>
                    <a:cubicBezTo>
                      <a:pt x="69" y="362"/>
                      <a:pt x="69" y="362"/>
                      <a:pt x="69" y="362"/>
                    </a:cubicBezTo>
                    <a:cubicBezTo>
                      <a:pt x="71" y="371"/>
                      <a:pt x="79" y="378"/>
                      <a:pt x="88" y="378"/>
                    </a:cubicBezTo>
                    <a:cubicBezTo>
                      <a:pt x="714" y="378"/>
                      <a:pt x="714" y="378"/>
                      <a:pt x="714" y="378"/>
                    </a:cubicBezTo>
                    <a:cubicBezTo>
                      <a:pt x="724" y="378"/>
                      <a:pt x="732" y="371"/>
                      <a:pt x="734" y="362"/>
                    </a:cubicBezTo>
                    <a:cubicBezTo>
                      <a:pt x="800" y="25"/>
                      <a:pt x="800" y="25"/>
                      <a:pt x="800" y="25"/>
                    </a:cubicBezTo>
                    <a:cubicBezTo>
                      <a:pt x="803" y="14"/>
                      <a:pt x="795" y="4"/>
                      <a:pt x="785" y="2"/>
                    </a:cubicBezTo>
                    <a:close/>
                    <a:moveTo>
                      <a:pt x="548" y="186"/>
                    </a:moveTo>
                    <a:cubicBezTo>
                      <a:pt x="534" y="338"/>
                      <a:pt x="534" y="338"/>
                      <a:pt x="534" y="338"/>
                    </a:cubicBezTo>
                    <a:cubicBezTo>
                      <a:pt x="421" y="338"/>
                      <a:pt x="421" y="338"/>
                      <a:pt x="421" y="338"/>
                    </a:cubicBezTo>
                    <a:cubicBezTo>
                      <a:pt x="421" y="186"/>
                      <a:pt x="421" y="186"/>
                      <a:pt x="421" y="186"/>
                    </a:cubicBezTo>
                    <a:lnTo>
                      <a:pt x="548" y="186"/>
                    </a:lnTo>
                    <a:close/>
                    <a:moveTo>
                      <a:pt x="381" y="186"/>
                    </a:moveTo>
                    <a:cubicBezTo>
                      <a:pt x="381" y="338"/>
                      <a:pt x="381" y="338"/>
                      <a:pt x="381" y="338"/>
                    </a:cubicBezTo>
                    <a:cubicBezTo>
                      <a:pt x="268" y="338"/>
                      <a:pt x="268" y="338"/>
                      <a:pt x="268" y="338"/>
                    </a:cubicBezTo>
                    <a:cubicBezTo>
                      <a:pt x="254" y="186"/>
                      <a:pt x="254" y="186"/>
                      <a:pt x="254" y="186"/>
                    </a:cubicBezTo>
                    <a:lnTo>
                      <a:pt x="381" y="186"/>
                    </a:lnTo>
                    <a:close/>
                    <a:moveTo>
                      <a:pt x="75" y="186"/>
                    </a:moveTo>
                    <a:cubicBezTo>
                      <a:pt x="214" y="186"/>
                      <a:pt x="214" y="186"/>
                      <a:pt x="214" y="186"/>
                    </a:cubicBezTo>
                    <a:cubicBezTo>
                      <a:pt x="228" y="338"/>
                      <a:pt x="228" y="338"/>
                      <a:pt x="228" y="338"/>
                    </a:cubicBezTo>
                    <a:cubicBezTo>
                      <a:pt x="105" y="338"/>
                      <a:pt x="105" y="338"/>
                      <a:pt x="105" y="338"/>
                    </a:cubicBezTo>
                    <a:lnTo>
                      <a:pt x="75" y="186"/>
                    </a:lnTo>
                    <a:close/>
                    <a:moveTo>
                      <a:pt x="698" y="338"/>
                    </a:moveTo>
                    <a:cubicBezTo>
                      <a:pt x="575" y="338"/>
                      <a:pt x="575" y="338"/>
                      <a:pt x="575" y="338"/>
                    </a:cubicBezTo>
                    <a:cubicBezTo>
                      <a:pt x="589" y="186"/>
                      <a:pt x="589" y="186"/>
                      <a:pt x="589" y="186"/>
                    </a:cubicBezTo>
                    <a:cubicBezTo>
                      <a:pt x="728" y="186"/>
                      <a:pt x="728" y="186"/>
                      <a:pt x="728" y="186"/>
                    </a:cubicBezTo>
                    <a:lnTo>
                      <a:pt x="698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CA3F0F68-E9A3-4DD4-BAB7-49BBCC1FE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125" y="1366838"/>
                <a:ext cx="123825" cy="128588"/>
              </a:xfrm>
              <a:custGeom>
                <a:avLst/>
                <a:gdLst>
                  <a:gd name="T0" fmla="*/ 22 w 130"/>
                  <a:gd name="T1" fmla="*/ 135 h 135"/>
                  <a:gd name="T2" fmla="*/ 37 w 130"/>
                  <a:gd name="T3" fmla="*/ 128 h 135"/>
                  <a:gd name="T4" fmla="*/ 122 w 130"/>
                  <a:gd name="T5" fmla="*/ 35 h 135"/>
                  <a:gd name="T6" fmla="*/ 121 w 130"/>
                  <a:gd name="T7" fmla="*/ 7 h 135"/>
                  <a:gd name="T8" fmla="*/ 93 w 130"/>
                  <a:gd name="T9" fmla="*/ 8 h 135"/>
                  <a:gd name="T10" fmla="*/ 7 w 130"/>
                  <a:gd name="T11" fmla="*/ 101 h 135"/>
                  <a:gd name="T12" fmla="*/ 8 w 130"/>
                  <a:gd name="T13" fmla="*/ 129 h 135"/>
                  <a:gd name="T14" fmla="*/ 22 w 130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35">
                    <a:moveTo>
                      <a:pt x="22" y="135"/>
                    </a:moveTo>
                    <a:cubicBezTo>
                      <a:pt x="27" y="135"/>
                      <a:pt x="33" y="133"/>
                      <a:pt x="37" y="128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30" y="27"/>
                      <a:pt x="129" y="14"/>
                      <a:pt x="121" y="7"/>
                    </a:cubicBezTo>
                    <a:cubicBezTo>
                      <a:pt x="113" y="0"/>
                      <a:pt x="100" y="0"/>
                      <a:pt x="93" y="8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0" y="109"/>
                      <a:pt x="0" y="122"/>
                      <a:pt x="8" y="129"/>
                    </a:cubicBezTo>
                    <a:cubicBezTo>
                      <a:pt x="12" y="133"/>
                      <a:pt x="17" y="135"/>
                      <a:pt x="22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786408F3-0EAC-4000-AD83-D329F14D0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7063" y="1370013"/>
                <a:ext cx="130175" cy="120650"/>
              </a:xfrm>
              <a:custGeom>
                <a:avLst/>
                <a:gdLst>
                  <a:gd name="T0" fmla="*/ 102 w 138"/>
                  <a:gd name="T1" fmla="*/ 123 h 128"/>
                  <a:gd name="T2" fmla="*/ 115 w 138"/>
                  <a:gd name="T3" fmla="*/ 128 h 128"/>
                  <a:gd name="T4" fmla="*/ 130 w 138"/>
                  <a:gd name="T5" fmla="*/ 122 h 128"/>
                  <a:gd name="T6" fmla="*/ 129 w 138"/>
                  <a:gd name="T7" fmla="*/ 93 h 128"/>
                  <a:gd name="T8" fmla="*/ 36 w 138"/>
                  <a:gd name="T9" fmla="*/ 8 h 128"/>
                  <a:gd name="T10" fmla="*/ 8 w 138"/>
                  <a:gd name="T11" fmla="*/ 9 h 128"/>
                  <a:gd name="T12" fmla="*/ 9 w 138"/>
                  <a:gd name="T13" fmla="*/ 37 h 128"/>
                  <a:gd name="T14" fmla="*/ 102 w 138"/>
                  <a:gd name="T15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28">
                    <a:moveTo>
                      <a:pt x="102" y="123"/>
                    </a:moveTo>
                    <a:cubicBezTo>
                      <a:pt x="106" y="126"/>
                      <a:pt x="111" y="128"/>
                      <a:pt x="115" y="128"/>
                    </a:cubicBezTo>
                    <a:cubicBezTo>
                      <a:pt x="121" y="128"/>
                      <a:pt x="126" y="126"/>
                      <a:pt x="130" y="122"/>
                    </a:cubicBezTo>
                    <a:cubicBezTo>
                      <a:pt x="138" y="113"/>
                      <a:pt x="137" y="101"/>
                      <a:pt x="129" y="93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28" y="0"/>
                      <a:pt x="15" y="1"/>
                      <a:pt x="8" y="9"/>
                    </a:cubicBezTo>
                    <a:cubicBezTo>
                      <a:pt x="0" y="17"/>
                      <a:pt x="1" y="30"/>
                      <a:pt x="9" y="37"/>
                    </a:cubicBezTo>
                    <a:lnTo>
                      <a:pt x="102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7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</p:spTree>
    <p:extLst>
      <p:ext uri="{BB962C8B-B14F-4D97-AF65-F5344CB8AC3E}">
        <p14:creationId xmlns:p14="http://schemas.microsoft.com/office/powerpoint/2010/main" val="27335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CB481835-B16C-4786-B8D2-589D8DE2E8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41FBF23-5F91-47E3-8045-C3140FF23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233794" y="6204971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arranged&#10;&#10;Description automatically generated">
            <a:extLst>
              <a:ext uri="{FF2B5EF4-FFF2-40B4-BE49-F238E27FC236}">
                <a16:creationId xmlns:a16="http://schemas.microsoft.com/office/drawing/2014/main" id="{E2A91D53-3497-4613-95E5-3FD2C0BFB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78" r="6956" b="34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048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048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ABF5ACB-66F4-4097-8064-7E30F09D0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61731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C2FBC-8004-CE49-8910-DA0C3D08BA01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35931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7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5147" y="3428124"/>
            <a:ext cx="4551343" cy="3429876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04C4523-AA1E-E043-AE60-96109C62D0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4973" y="1"/>
            <a:ext cx="3037028" cy="3435905"/>
          </a:xfrm>
          <a:custGeom>
            <a:avLst/>
            <a:gdLst>
              <a:gd name="connsiteX0" fmla="*/ 1066488 w 3036237"/>
              <a:gd name="connsiteY0" fmla="*/ 0 h 3435905"/>
              <a:gd name="connsiteX1" fmla="*/ 3036237 w 3036237"/>
              <a:gd name="connsiteY1" fmla="*/ 0 h 3435905"/>
              <a:gd name="connsiteX2" fmla="*/ 3036236 w 3036237"/>
              <a:gd name="connsiteY2" fmla="*/ 2528418 h 3435905"/>
              <a:gd name="connsiteX3" fmla="*/ 619492 w 3036237"/>
              <a:gd name="connsiteY3" fmla="*/ 3400118 h 3435905"/>
              <a:gd name="connsiteX4" fmla="*/ 621264 w 3036237"/>
              <a:gd name="connsiteY4" fmla="*/ 3401919 h 3435905"/>
              <a:gd name="connsiteX5" fmla="*/ 541260 w 3036237"/>
              <a:gd name="connsiteY5" fmla="*/ 3426754 h 3435905"/>
              <a:gd name="connsiteX6" fmla="*/ 450475 w 3036237"/>
              <a:gd name="connsiteY6" fmla="*/ 3435905 h 3435905"/>
              <a:gd name="connsiteX7" fmla="*/ 1 w 3036237"/>
              <a:gd name="connsiteY7" fmla="*/ 2985431 h 3435905"/>
              <a:gd name="connsiteX8" fmla="*/ 35400 w 3036237"/>
              <a:gd name="connsiteY8" fmla="*/ 2810087 h 3435905"/>
              <a:gd name="connsiteX9" fmla="*/ 29458 w 3036237"/>
              <a:gd name="connsiteY9" fmla="*/ 2826036 h 3435905"/>
              <a:gd name="connsiteX10" fmla="*/ 1055312 w 3036237"/>
              <a:gd name="connsiteY10" fmla="*/ 14411 h 3435905"/>
              <a:gd name="connsiteX11" fmla="*/ 1060059 w 3036237"/>
              <a:gd name="connsiteY11" fmla="*/ 10313 h 3435905"/>
              <a:gd name="connsiteX12" fmla="*/ 1060453 w 3036237"/>
              <a:gd name="connsiteY12" fmla="*/ 11789 h 343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6237" h="3435905">
                <a:moveTo>
                  <a:pt x="1066488" y="0"/>
                </a:moveTo>
                <a:lnTo>
                  <a:pt x="3036237" y="0"/>
                </a:lnTo>
                <a:lnTo>
                  <a:pt x="3036236" y="2528418"/>
                </a:lnTo>
                <a:lnTo>
                  <a:pt x="619492" y="3400118"/>
                </a:lnTo>
                <a:lnTo>
                  <a:pt x="621264" y="3401919"/>
                </a:lnTo>
                <a:lnTo>
                  <a:pt x="541260" y="3426754"/>
                </a:lnTo>
                <a:cubicBezTo>
                  <a:pt x="511936" y="3432754"/>
                  <a:pt x="481574" y="3435905"/>
                  <a:pt x="450475" y="3435905"/>
                </a:cubicBezTo>
                <a:cubicBezTo>
                  <a:pt x="201685" y="3435905"/>
                  <a:pt x="1" y="3234222"/>
                  <a:pt x="1" y="2985431"/>
                </a:cubicBezTo>
                <a:cubicBezTo>
                  <a:pt x="0" y="2923234"/>
                  <a:pt x="12605" y="2863981"/>
                  <a:pt x="35400" y="2810087"/>
                </a:cubicBezTo>
                <a:lnTo>
                  <a:pt x="29458" y="2826036"/>
                </a:lnTo>
                <a:cubicBezTo>
                  <a:pt x="371410" y="1888828"/>
                  <a:pt x="716535" y="903994"/>
                  <a:pt x="1055312" y="14411"/>
                </a:cubicBezTo>
                <a:cubicBezTo>
                  <a:pt x="1056894" y="13045"/>
                  <a:pt x="1058477" y="11679"/>
                  <a:pt x="1060059" y="10313"/>
                </a:cubicBezTo>
                <a:lnTo>
                  <a:pt x="1060453" y="117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9786" y="1894114"/>
            <a:ext cx="6537337" cy="4957261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526" y="548893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094DC7-03CF-4143-B1F0-09BC59BEF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9635" y="2692749"/>
            <a:ext cx="5812731" cy="14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F27A-F527-4F8F-B4BB-F13BC30EE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5E402-6A65-4C94-B91B-60A31CB0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56118-E59B-408E-BD75-20B144EC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3D3D-93F4-49C8-9B9B-980B9CC7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47071-3D7E-4620-B1C9-D1B8B627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38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D715-CB7C-4002-916D-D7309B29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FA1-16B5-4C86-9442-A73E5915D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A9B65-E2A3-4E28-905F-C4A1F593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069BF-7C4E-43EA-BE0F-71372F6F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0D57B-2F4A-440E-876D-DA74AD3A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08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009E-9E66-4EE7-8F66-E64DE1CE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25461-BF05-4D40-98CB-8076FC4F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0163C-99C6-47A2-BFBD-2A80FEF0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4EC14-EC5E-4AFE-8B81-FDAEF383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C62E-B5F0-45D6-85D4-BC6D9507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59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0A85-EC46-4875-A88B-27323EF6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C924-7E5D-42EF-9E0B-585EC0314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097A0-045E-4092-8BF0-45F08756E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4A0C6-9B60-4815-AAC6-BEF9B39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B78C-9867-4A14-9062-8F307E4E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8816-F2EF-407D-8B80-9169FE00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4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221-33AA-45CC-9051-D7AC7B75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7FD56-A7DF-438B-AA6B-30F0CD21A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0885E-9A57-4B39-84ED-910F6AAD9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686BB-CDAE-4AD9-B6AE-D1B2B35BB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6C5B8-F3AB-46DB-A95F-A631149F3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756BA-A102-41BA-8DEF-C9EB9F83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AF4A-62D7-4F1B-B74F-75CEDCE4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3D3E62-B5AE-421B-9E7D-EBDBB4C8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26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B3A7-E070-4505-A208-EA335DC4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7A306-E439-454E-A657-EC028CEF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909BC-FC21-4311-A1AB-9313FF8D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2423A-2167-40EB-B21C-064A0117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696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F5DE7-25E4-4EBD-9115-F1CF8BB3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2E06C-4083-46A8-A961-77C56149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A22B-AA1D-40E6-8E34-F2F31F09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4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D1D5-C583-4A93-802E-F25409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7A4A3-A1C8-4CC1-80EF-2425F12C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66353-00BB-492B-B335-3BC3CAF4F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6D833-3949-45BA-8692-162DFD7C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F7D1D-D070-49DA-878D-B5E41375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D7F78-30E3-478D-9F75-E76BE38C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1137-0881-4807-99B8-30C72177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FB3E9-6ED4-45C4-8167-E80C162C1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CCB6D-F604-42DA-A467-B8E31108B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F7980-B8C3-4A59-BCC7-55289186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855B2-4253-4C96-8DD6-BDA97956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9744D-0B44-46FF-A230-3EF5E715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93EB9D-ECA7-4247-AED7-59137082BD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3808" y="1663103"/>
            <a:ext cx="6094737" cy="3688286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5899109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1" y="3000467"/>
            <a:ext cx="4343829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1"/>
            <a:ext cx="4343829" cy="77724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2FDF8-2A6B-9E40-B8DB-DA43BC615774}"/>
              </a:ext>
            </a:extLst>
          </p:cNvPr>
          <p:cNvSpPr txBox="1"/>
          <p:nvPr/>
        </p:nvSpPr>
        <p:spPr>
          <a:xfrm>
            <a:off x="619991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D082CC6-8877-CA4D-98B2-83AA4BCF2E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378A-876D-4A82-BE6C-7CE2B6FA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1F55-2ABD-4F88-A302-BA5C640FA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269B-5477-49AA-B1A7-9F3FDBA1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564AB-DD72-4FD3-9FFD-A2C421AB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D5DF-C76D-41EF-96ED-428FD15C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390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C7E71-E36E-42FC-85E4-3E56F1AC4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54518-65BD-4A9F-AC76-2EB2A280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88FA9-D327-44A9-98C9-DB26F6A6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D6BC-1BD8-41BD-BFF7-05AB64E5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4ADC-C6D8-418E-9421-7146B836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6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2B412-FC5B-2440-8054-16D521DFA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FF653-4704-4259-832F-02119E0607C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9E3690-8232-4F74-B55C-C40A758F9A92}"/>
              </a:ext>
            </a:extLst>
          </p:cNvPr>
          <p:cNvGrpSpPr/>
          <p:nvPr userDrawn="1"/>
        </p:nvGrpSpPr>
        <p:grpSpPr>
          <a:xfrm>
            <a:off x="3477546" y="2830005"/>
            <a:ext cx="5240322" cy="1273284"/>
            <a:chOff x="4721225" y="3724275"/>
            <a:chExt cx="7121525" cy="1730375"/>
          </a:xfrm>
          <a:solidFill>
            <a:schemeClr val="bg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7CC1634-EC1D-482A-A772-9183B17BCA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64725" y="4995863"/>
              <a:ext cx="228600" cy="114300"/>
            </a:xfrm>
            <a:custGeom>
              <a:avLst/>
              <a:gdLst>
                <a:gd name="T0" fmla="*/ 56 w 144"/>
                <a:gd name="T1" fmla="*/ 12 h 72"/>
                <a:gd name="T2" fmla="*/ 34 w 144"/>
                <a:gd name="T3" fmla="*/ 12 h 72"/>
                <a:gd name="T4" fmla="*/ 34 w 144"/>
                <a:gd name="T5" fmla="*/ 72 h 72"/>
                <a:gd name="T6" fmla="*/ 22 w 144"/>
                <a:gd name="T7" fmla="*/ 72 h 72"/>
                <a:gd name="T8" fmla="*/ 22 w 144"/>
                <a:gd name="T9" fmla="*/ 12 h 72"/>
                <a:gd name="T10" fmla="*/ 0 w 144"/>
                <a:gd name="T11" fmla="*/ 12 h 72"/>
                <a:gd name="T12" fmla="*/ 0 w 144"/>
                <a:gd name="T13" fmla="*/ 0 h 72"/>
                <a:gd name="T14" fmla="*/ 56 w 144"/>
                <a:gd name="T15" fmla="*/ 0 h 72"/>
                <a:gd name="T16" fmla="*/ 56 w 144"/>
                <a:gd name="T17" fmla="*/ 12 h 72"/>
                <a:gd name="T18" fmla="*/ 144 w 144"/>
                <a:gd name="T19" fmla="*/ 72 h 72"/>
                <a:gd name="T20" fmla="*/ 133 w 144"/>
                <a:gd name="T21" fmla="*/ 72 h 72"/>
                <a:gd name="T22" fmla="*/ 133 w 144"/>
                <a:gd name="T23" fmla="*/ 12 h 72"/>
                <a:gd name="T24" fmla="*/ 113 w 144"/>
                <a:gd name="T25" fmla="*/ 72 h 72"/>
                <a:gd name="T26" fmla="*/ 103 w 144"/>
                <a:gd name="T27" fmla="*/ 72 h 72"/>
                <a:gd name="T28" fmla="*/ 82 w 144"/>
                <a:gd name="T29" fmla="*/ 12 h 72"/>
                <a:gd name="T30" fmla="*/ 82 w 144"/>
                <a:gd name="T31" fmla="*/ 72 h 72"/>
                <a:gd name="T32" fmla="*/ 71 w 144"/>
                <a:gd name="T33" fmla="*/ 72 h 72"/>
                <a:gd name="T34" fmla="*/ 71 w 144"/>
                <a:gd name="T35" fmla="*/ 0 h 72"/>
                <a:gd name="T36" fmla="*/ 90 w 144"/>
                <a:gd name="T37" fmla="*/ 0 h 72"/>
                <a:gd name="T38" fmla="*/ 108 w 144"/>
                <a:gd name="T39" fmla="*/ 55 h 72"/>
                <a:gd name="T40" fmla="*/ 126 w 144"/>
                <a:gd name="T41" fmla="*/ 0 h 72"/>
                <a:gd name="T42" fmla="*/ 144 w 144"/>
                <a:gd name="T43" fmla="*/ 0 h 72"/>
                <a:gd name="T44" fmla="*/ 144 w 144"/>
                <a:gd name="T4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4" h="72">
                  <a:moveTo>
                    <a:pt x="56" y="12"/>
                  </a:moveTo>
                  <a:lnTo>
                    <a:pt x="34" y="12"/>
                  </a:lnTo>
                  <a:lnTo>
                    <a:pt x="34" y="72"/>
                  </a:lnTo>
                  <a:lnTo>
                    <a:pt x="22" y="72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2"/>
                  </a:lnTo>
                  <a:close/>
                  <a:moveTo>
                    <a:pt x="144" y="72"/>
                  </a:moveTo>
                  <a:lnTo>
                    <a:pt x="133" y="72"/>
                  </a:lnTo>
                  <a:lnTo>
                    <a:pt x="133" y="12"/>
                  </a:lnTo>
                  <a:lnTo>
                    <a:pt x="113" y="72"/>
                  </a:lnTo>
                  <a:lnTo>
                    <a:pt x="103" y="72"/>
                  </a:lnTo>
                  <a:lnTo>
                    <a:pt x="82" y="12"/>
                  </a:lnTo>
                  <a:lnTo>
                    <a:pt x="82" y="72"/>
                  </a:lnTo>
                  <a:lnTo>
                    <a:pt x="71" y="72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08" y="55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6B94ED7-ED00-4132-9F6F-B76B832B6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4994275"/>
              <a:ext cx="3835400" cy="460375"/>
            </a:xfrm>
            <a:custGeom>
              <a:avLst/>
              <a:gdLst>
                <a:gd name="T0" fmla="*/ 80 w 1491"/>
                <a:gd name="T1" fmla="*/ 11 h 179"/>
                <a:gd name="T2" fmla="*/ 72 w 1491"/>
                <a:gd name="T3" fmla="*/ 61 h 179"/>
                <a:gd name="T4" fmla="*/ 163 w 1491"/>
                <a:gd name="T5" fmla="*/ 129 h 179"/>
                <a:gd name="T6" fmla="*/ 102 w 1491"/>
                <a:gd name="T7" fmla="*/ 39 h 179"/>
                <a:gd name="T8" fmla="*/ 147 w 1491"/>
                <a:gd name="T9" fmla="*/ 39 h 179"/>
                <a:gd name="T10" fmla="*/ 197 w 1491"/>
                <a:gd name="T11" fmla="*/ 1 h 179"/>
                <a:gd name="T12" fmla="*/ 218 w 1491"/>
                <a:gd name="T13" fmla="*/ 131 h 179"/>
                <a:gd name="T14" fmla="*/ 228 w 1491"/>
                <a:gd name="T15" fmla="*/ 33 h 179"/>
                <a:gd name="T16" fmla="*/ 260 w 1491"/>
                <a:gd name="T17" fmla="*/ 14 h 179"/>
                <a:gd name="T18" fmla="*/ 278 w 1491"/>
                <a:gd name="T19" fmla="*/ 53 h 179"/>
                <a:gd name="T20" fmla="*/ 228 w 1491"/>
                <a:gd name="T21" fmla="*/ 33 h 179"/>
                <a:gd name="T22" fmla="*/ 291 w 1491"/>
                <a:gd name="T23" fmla="*/ 10 h 179"/>
                <a:gd name="T24" fmla="*/ 308 w 1491"/>
                <a:gd name="T25" fmla="*/ 125 h 179"/>
                <a:gd name="T26" fmla="*/ 327 w 1491"/>
                <a:gd name="T27" fmla="*/ 1 h 179"/>
                <a:gd name="T28" fmla="*/ 359 w 1491"/>
                <a:gd name="T29" fmla="*/ 117 h 179"/>
                <a:gd name="T30" fmla="*/ 327 w 1491"/>
                <a:gd name="T31" fmla="*/ 1 h 179"/>
                <a:gd name="T32" fmla="*/ 395 w 1491"/>
                <a:gd name="T33" fmla="*/ 119 h 179"/>
                <a:gd name="T34" fmla="*/ 371 w 1491"/>
                <a:gd name="T35" fmla="*/ 103 h 179"/>
                <a:gd name="T36" fmla="*/ 455 w 1491"/>
                <a:gd name="T37" fmla="*/ 171 h 179"/>
                <a:gd name="T38" fmla="*/ 513 w 1491"/>
                <a:gd name="T39" fmla="*/ 132 h 179"/>
                <a:gd name="T40" fmla="*/ 468 w 1491"/>
                <a:gd name="T41" fmla="*/ 39 h 179"/>
                <a:gd name="T42" fmla="*/ 513 w 1491"/>
                <a:gd name="T43" fmla="*/ 39 h 179"/>
                <a:gd name="T44" fmla="*/ 583 w 1491"/>
                <a:gd name="T45" fmla="*/ 37 h 179"/>
                <a:gd name="T46" fmla="*/ 543 w 1491"/>
                <a:gd name="T47" fmla="*/ 88 h 179"/>
                <a:gd name="T48" fmla="*/ 558 w 1491"/>
                <a:gd name="T49" fmla="*/ 84 h 179"/>
                <a:gd name="T50" fmla="*/ 608 w 1491"/>
                <a:gd name="T51" fmla="*/ 84 h 179"/>
                <a:gd name="T52" fmla="*/ 638 w 1491"/>
                <a:gd name="T53" fmla="*/ 39 h 179"/>
                <a:gd name="T54" fmla="*/ 699 w 1491"/>
                <a:gd name="T55" fmla="*/ 117 h 179"/>
                <a:gd name="T56" fmla="*/ 734 w 1491"/>
                <a:gd name="T57" fmla="*/ 42 h 179"/>
                <a:gd name="T58" fmla="*/ 764 w 1491"/>
                <a:gd name="T59" fmla="*/ 52 h 179"/>
                <a:gd name="T60" fmla="*/ 734 w 1491"/>
                <a:gd name="T61" fmla="*/ 42 h 179"/>
                <a:gd name="T62" fmla="*/ 909 w 1491"/>
                <a:gd name="T63" fmla="*/ 88 h 179"/>
                <a:gd name="T64" fmla="*/ 832 w 1491"/>
                <a:gd name="T65" fmla="*/ 179 h 179"/>
                <a:gd name="T66" fmla="*/ 848 w 1491"/>
                <a:gd name="T67" fmla="*/ 54 h 179"/>
                <a:gd name="T68" fmla="*/ 893 w 1491"/>
                <a:gd name="T69" fmla="*/ 83 h 179"/>
                <a:gd name="T70" fmla="*/ 1001 w 1491"/>
                <a:gd name="T71" fmla="*/ 88 h 179"/>
                <a:gd name="T72" fmla="*/ 986 w 1491"/>
                <a:gd name="T73" fmla="*/ 84 h 179"/>
                <a:gd name="T74" fmla="*/ 961 w 1491"/>
                <a:gd name="T75" fmla="*/ 120 h 179"/>
                <a:gd name="T76" fmla="*/ 1030 w 1491"/>
                <a:gd name="T77" fmla="*/ 11 h 179"/>
                <a:gd name="T78" fmla="*/ 1030 w 1491"/>
                <a:gd name="T79" fmla="*/ 53 h 179"/>
                <a:gd name="T80" fmla="*/ 1071 w 1491"/>
                <a:gd name="T81" fmla="*/ 128 h 179"/>
                <a:gd name="T82" fmla="*/ 1156 w 1491"/>
                <a:gd name="T83" fmla="*/ 92 h 179"/>
                <a:gd name="T84" fmla="*/ 1150 w 1491"/>
                <a:gd name="T85" fmla="*/ 115 h 179"/>
                <a:gd name="T86" fmla="*/ 1076 w 1491"/>
                <a:gd name="T87" fmla="*/ 83 h 179"/>
                <a:gd name="T88" fmla="*/ 1092 w 1491"/>
                <a:gd name="T89" fmla="*/ 80 h 179"/>
                <a:gd name="T90" fmla="*/ 1092 w 1491"/>
                <a:gd name="T91" fmla="*/ 79 h 179"/>
                <a:gd name="T92" fmla="*/ 1248 w 1491"/>
                <a:gd name="T93" fmla="*/ 77 h 179"/>
                <a:gd name="T94" fmla="*/ 1208 w 1491"/>
                <a:gd name="T95" fmla="*/ 52 h 179"/>
                <a:gd name="T96" fmla="*/ 1172 w 1491"/>
                <a:gd name="T97" fmla="*/ 42 h 179"/>
                <a:gd name="T98" fmla="*/ 1314 w 1491"/>
                <a:gd name="T99" fmla="*/ 39 h 179"/>
                <a:gd name="T100" fmla="*/ 1295 w 1491"/>
                <a:gd name="T101" fmla="*/ 120 h 179"/>
                <a:gd name="T102" fmla="*/ 1263 w 1491"/>
                <a:gd name="T103" fmla="*/ 100 h 179"/>
                <a:gd name="T104" fmla="*/ 1340 w 1491"/>
                <a:gd name="T105" fmla="*/ 20 h 179"/>
                <a:gd name="T106" fmla="*/ 1348 w 1491"/>
                <a:gd name="T107" fmla="*/ 39 h 179"/>
                <a:gd name="T108" fmla="*/ 1333 w 1491"/>
                <a:gd name="T109" fmla="*/ 39 h 179"/>
                <a:gd name="T110" fmla="*/ 1361 w 1491"/>
                <a:gd name="T111" fmla="*/ 103 h 179"/>
                <a:gd name="T112" fmla="*/ 1398 w 1491"/>
                <a:gd name="T113" fmla="*/ 52 h 179"/>
                <a:gd name="T114" fmla="*/ 1437 w 1491"/>
                <a:gd name="T115" fmla="*/ 71 h 179"/>
                <a:gd name="T116" fmla="*/ 1376 w 1491"/>
                <a:gd name="T117" fmla="*/ 104 h 179"/>
                <a:gd name="T118" fmla="*/ 1454 w 1491"/>
                <a:gd name="T119" fmla="*/ 1 h 179"/>
                <a:gd name="T120" fmla="*/ 1487 w 1491"/>
                <a:gd name="T121" fmla="*/ 117 h 179"/>
                <a:gd name="T122" fmla="*/ 1454 w 1491"/>
                <a:gd name="T123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1" h="179">
                  <a:moveTo>
                    <a:pt x="17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17" y="76"/>
                    <a:pt x="17" y="76"/>
                    <a:pt x="17" y="76"/>
                  </a:cubicBezTo>
                  <a:lnTo>
                    <a:pt x="17" y="132"/>
                  </a:lnTo>
                  <a:close/>
                  <a:moveTo>
                    <a:pt x="163" y="129"/>
                  </a:moveTo>
                  <a:cubicBezTo>
                    <a:pt x="153" y="132"/>
                    <a:pt x="142" y="134"/>
                    <a:pt x="126" y="134"/>
                  </a:cubicBezTo>
                  <a:cubicBezTo>
                    <a:pt x="103" y="134"/>
                    <a:pt x="86" y="124"/>
                    <a:pt x="86" y="94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115"/>
                    <a:pt x="112" y="120"/>
                    <a:pt x="126" y="120"/>
                  </a:cubicBezTo>
                  <a:cubicBezTo>
                    <a:pt x="136" y="120"/>
                    <a:pt x="141" y="119"/>
                    <a:pt x="147" y="117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63" y="39"/>
                    <a:pt x="163" y="39"/>
                    <a:pt x="163" y="39"/>
                  </a:cubicBezTo>
                  <a:lnTo>
                    <a:pt x="163" y="129"/>
                  </a:lnTo>
                  <a:close/>
                  <a:moveTo>
                    <a:pt x="182" y="1"/>
                  </a:moveTo>
                  <a:cubicBezTo>
                    <a:pt x="197" y="1"/>
                    <a:pt x="197" y="1"/>
                    <a:pt x="197" y="1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16"/>
                    <a:pt x="201" y="119"/>
                    <a:pt x="206" y="119"/>
                  </a:cubicBezTo>
                  <a:cubicBezTo>
                    <a:pt x="210" y="119"/>
                    <a:pt x="212" y="118"/>
                    <a:pt x="214" y="117"/>
                  </a:cubicBezTo>
                  <a:cubicBezTo>
                    <a:pt x="218" y="131"/>
                    <a:pt x="218" y="131"/>
                    <a:pt x="218" y="131"/>
                  </a:cubicBezTo>
                  <a:cubicBezTo>
                    <a:pt x="214" y="133"/>
                    <a:pt x="211" y="134"/>
                    <a:pt x="204" y="134"/>
                  </a:cubicBezTo>
                  <a:cubicBezTo>
                    <a:pt x="192" y="134"/>
                    <a:pt x="182" y="126"/>
                    <a:pt x="182" y="103"/>
                  </a:cubicBezTo>
                  <a:lnTo>
                    <a:pt x="182" y="1"/>
                  </a:lnTo>
                  <a:close/>
                  <a:moveTo>
                    <a:pt x="228" y="33"/>
                  </a:moveTo>
                  <a:cubicBezTo>
                    <a:pt x="228" y="8"/>
                    <a:pt x="242" y="0"/>
                    <a:pt x="260" y="0"/>
                  </a:cubicBezTo>
                  <a:cubicBezTo>
                    <a:pt x="270" y="0"/>
                    <a:pt x="278" y="2"/>
                    <a:pt x="284" y="5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274" y="16"/>
                    <a:pt x="268" y="14"/>
                    <a:pt x="260" y="14"/>
                  </a:cubicBezTo>
                  <a:cubicBezTo>
                    <a:pt x="250" y="14"/>
                    <a:pt x="244" y="19"/>
                    <a:pt x="244" y="33"/>
                  </a:cubicBezTo>
                  <a:cubicBezTo>
                    <a:pt x="244" y="39"/>
                    <a:pt x="244" y="39"/>
                    <a:pt x="244" y="39"/>
                  </a:cubicBezTo>
                  <a:cubicBezTo>
                    <a:pt x="278" y="39"/>
                    <a:pt x="278" y="39"/>
                    <a:pt x="278" y="39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44" y="53"/>
                    <a:pt x="244" y="53"/>
                    <a:pt x="244" y="53"/>
                  </a:cubicBezTo>
                  <a:cubicBezTo>
                    <a:pt x="244" y="132"/>
                    <a:pt x="244" y="132"/>
                    <a:pt x="244" y="132"/>
                  </a:cubicBezTo>
                  <a:cubicBezTo>
                    <a:pt x="228" y="132"/>
                    <a:pt x="228" y="132"/>
                    <a:pt x="228" y="132"/>
                  </a:cubicBezTo>
                  <a:lnTo>
                    <a:pt x="228" y="33"/>
                  </a:lnTo>
                  <a:close/>
                  <a:moveTo>
                    <a:pt x="301" y="0"/>
                  </a:moveTo>
                  <a:cubicBezTo>
                    <a:pt x="306" y="0"/>
                    <a:pt x="311" y="5"/>
                    <a:pt x="311" y="10"/>
                  </a:cubicBezTo>
                  <a:cubicBezTo>
                    <a:pt x="311" y="16"/>
                    <a:pt x="306" y="20"/>
                    <a:pt x="301" y="20"/>
                  </a:cubicBezTo>
                  <a:cubicBezTo>
                    <a:pt x="295" y="20"/>
                    <a:pt x="291" y="16"/>
                    <a:pt x="291" y="10"/>
                  </a:cubicBezTo>
                  <a:cubicBezTo>
                    <a:pt x="291" y="5"/>
                    <a:pt x="295" y="0"/>
                    <a:pt x="301" y="0"/>
                  </a:cubicBezTo>
                  <a:close/>
                  <a:moveTo>
                    <a:pt x="293" y="39"/>
                  </a:moveTo>
                  <a:cubicBezTo>
                    <a:pt x="308" y="39"/>
                    <a:pt x="308" y="39"/>
                    <a:pt x="308" y="39"/>
                  </a:cubicBezTo>
                  <a:cubicBezTo>
                    <a:pt x="308" y="125"/>
                    <a:pt x="308" y="125"/>
                    <a:pt x="308" y="125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293" y="132"/>
                    <a:pt x="293" y="132"/>
                    <a:pt x="293" y="132"/>
                  </a:cubicBezTo>
                  <a:lnTo>
                    <a:pt x="293" y="39"/>
                  </a:lnTo>
                  <a:close/>
                  <a:moveTo>
                    <a:pt x="327" y="1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2" y="116"/>
                    <a:pt x="346" y="119"/>
                    <a:pt x="351" y="119"/>
                  </a:cubicBezTo>
                  <a:cubicBezTo>
                    <a:pt x="355" y="119"/>
                    <a:pt x="357" y="118"/>
                    <a:pt x="359" y="117"/>
                  </a:cubicBezTo>
                  <a:cubicBezTo>
                    <a:pt x="363" y="131"/>
                    <a:pt x="363" y="131"/>
                    <a:pt x="363" y="131"/>
                  </a:cubicBezTo>
                  <a:cubicBezTo>
                    <a:pt x="360" y="133"/>
                    <a:pt x="356" y="134"/>
                    <a:pt x="350" y="134"/>
                  </a:cubicBezTo>
                  <a:cubicBezTo>
                    <a:pt x="337" y="134"/>
                    <a:pt x="327" y="126"/>
                    <a:pt x="327" y="103"/>
                  </a:cubicBezTo>
                  <a:lnTo>
                    <a:pt x="327" y="1"/>
                  </a:lnTo>
                  <a:close/>
                  <a:moveTo>
                    <a:pt x="371" y="1"/>
                  </a:moveTo>
                  <a:cubicBezTo>
                    <a:pt x="386" y="1"/>
                    <a:pt x="386" y="1"/>
                    <a:pt x="386" y="1"/>
                  </a:cubicBezTo>
                  <a:cubicBezTo>
                    <a:pt x="386" y="103"/>
                    <a:pt x="386" y="103"/>
                    <a:pt x="386" y="103"/>
                  </a:cubicBezTo>
                  <a:cubicBezTo>
                    <a:pt x="386" y="116"/>
                    <a:pt x="390" y="119"/>
                    <a:pt x="395" y="119"/>
                  </a:cubicBezTo>
                  <a:cubicBezTo>
                    <a:pt x="399" y="119"/>
                    <a:pt x="401" y="118"/>
                    <a:pt x="403" y="117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403" y="133"/>
                    <a:pt x="400" y="134"/>
                    <a:pt x="394" y="134"/>
                  </a:cubicBezTo>
                  <a:cubicBezTo>
                    <a:pt x="381" y="134"/>
                    <a:pt x="371" y="126"/>
                    <a:pt x="371" y="103"/>
                  </a:cubicBezTo>
                  <a:lnTo>
                    <a:pt x="371" y="1"/>
                  </a:lnTo>
                  <a:close/>
                  <a:moveTo>
                    <a:pt x="529" y="139"/>
                  </a:moveTo>
                  <a:cubicBezTo>
                    <a:pt x="529" y="168"/>
                    <a:pt x="512" y="179"/>
                    <a:pt x="489" y="179"/>
                  </a:cubicBezTo>
                  <a:cubicBezTo>
                    <a:pt x="475" y="179"/>
                    <a:pt x="465" y="176"/>
                    <a:pt x="455" y="171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67" y="162"/>
                    <a:pt x="477" y="165"/>
                    <a:pt x="489" y="165"/>
                  </a:cubicBezTo>
                  <a:cubicBezTo>
                    <a:pt x="504" y="165"/>
                    <a:pt x="513" y="159"/>
                    <a:pt x="513" y="139"/>
                  </a:cubicBezTo>
                  <a:cubicBezTo>
                    <a:pt x="513" y="132"/>
                    <a:pt x="513" y="132"/>
                    <a:pt x="513" y="132"/>
                  </a:cubicBezTo>
                  <a:cubicBezTo>
                    <a:pt x="508" y="133"/>
                    <a:pt x="500" y="134"/>
                    <a:pt x="491" y="134"/>
                  </a:cubicBezTo>
                  <a:cubicBezTo>
                    <a:pt x="470" y="134"/>
                    <a:pt x="452" y="125"/>
                    <a:pt x="452" y="94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68" y="39"/>
                    <a:pt x="468" y="39"/>
                    <a:pt x="468" y="39"/>
                  </a:cubicBezTo>
                  <a:cubicBezTo>
                    <a:pt x="468" y="95"/>
                    <a:pt x="468" y="95"/>
                    <a:pt x="468" y="95"/>
                  </a:cubicBezTo>
                  <a:cubicBezTo>
                    <a:pt x="468" y="115"/>
                    <a:pt x="477" y="120"/>
                    <a:pt x="492" y="120"/>
                  </a:cubicBezTo>
                  <a:cubicBezTo>
                    <a:pt x="502" y="120"/>
                    <a:pt x="507" y="119"/>
                    <a:pt x="513" y="117"/>
                  </a:cubicBezTo>
                  <a:cubicBezTo>
                    <a:pt x="513" y="39"/>
                    <a:pt x="513" y="39"/>
                    <a:pt x="513" y="39"/>
                  </a:cubicBezTo>
                  <a:cubicBezTo>
                    <a:pt x="529" y="39"/>
                    <a:pt x="529" y="39"/>
                    <a:pt x="529" y="39"/>
                  </a:cubicBezTo>
                  <a:lnTo>
                    <a:pt x="529" y="139"/>
                  </a:lnTo>
                  <a:close/>
                  <a:moveTo>
                    <a:pt x="543" y="84"/>
                  </a:moveTo>
                  <a:cubicBezTo>
                    <a:pt x="543" y="50"/>
                    <a:pt x="560" y="37"/>
                    <a:pt x="583" y="37"/>
                  </a:cubicBezTo>
                  <a:cubicBezTo>
                    <a:pt x="607" y="37"/>
                    <a:pt x="624" y="50"/>
                    <a:pt x="624" y="84"/>
                  </a:cubicBezTo>
                  <a:cubicBezTo>
                    <a:pt x="624" y="88"/>
                    <a:pt x="624" y="88"/>
                    <a:pt x="624" y="88"/>
                  </a:cubicBezTo>
                  <a:cubicBezTo>
                    <a:pt x="624" y="121"/>
                    <a:pt x="607" y="134"/>
                    <a:pt x="583" y="134"/>
                  </a:cubicBezTo>
                  <a:cubicBezTo>
                    <a:pt x="560" y="134"/>
                    <a:pt x="543" y="121"/>
                    <a:pt x="543" y="88"/>
                  </a:cubicBezTo>
                  <a:lnTo>
                    <a:pt x="543" y="84"/>
                  </a:lnTo>
                  <a:close/>
                  <a:moveTo>
                    <a:pt x="608" y="84"/>
                  </a:moveTo>
                  <a:cubicBezTo>
                    <a:pt x="608" y="60"/>
                    <a:pt x="599" y="52"/>
                    <a:pt x="583" y="52"/>
                  </a:cubicBezTo>
                  <a:cubicBezTo>
                    <a:pt x="568" y="52"/>
                    <a:pt x="558" y="60"/>
                    <a:pt x="558" y="84"/>
                  </a:cubicBezTo>
                  <a:cubicBezTo>
                    <a:pt x="558" y="88"/>
                    <a:pt x="558" y="88"/>
                    <a:pt x="558" y="88"/>
                  </a:cubicBezTo>
                  <a:cubicBezTo>
                    <a:pt x="558" y="112"/>
                    <a:pt x="568" y="120"/>
                    <a:pt x="583" y="120"/>
                  </a:cubicBezTo>
                  <a:cubicBezTo>
                    <a:pt x="599" y="120"/>
                    <a:pt x="608" y="112"/>
                    <a:pt x="608" y="88"/>
                  </a:cubicBezTo>
                  <a:lnTo>
                    <a:pt x="608" y="84"/>
                  </a:lnTo>
                  <a:close/>
                  <a:moveTo>
                    <a:pt x="715" y="129"/>
                  </a:moveTo>
                  <a:cubicBezTo>
                    <a:pt x="705" y="132"/>
                    <a:pt x="694" y="134"/>
                    <a:pt x="678" y="134"/>
                  </a:cubicBezTo>
                  <a:cubicBezTo>
                    <a:pt x="655" y="134"/>
                    <a:pt x="638" y="124"/>
                    <a:pt x="638" y="94"/>
                  </a:cubicBezTo>
                  <a:cubicBezTo>
                    <a:pt x="638" y="39"/>
                    <a:pt x="638" y="39"/>
                    <a:pt x="638" y="39"/>
                  </a:cubicBezTo>
                  <a:cubicBezTo>
                    <a:pt x="654" y="39"/>
                    <a:pt x="654" y="39"/>
                    <a:pt x="654" y="39"/>
                  </a:cubicBezTo>
                  <a:cubicBezTo>
                    <a:pt x="654" y="95"/>
                    <a:pt x="654" y="95"/>
                    <a:pt x="654" y="95"/>
                  </a:cubicBezTo>
                  <a:cubicBezTo>
                    <a:pt x="654" y="115"/>
                    <a:pt x="664" y="120"/>
                    <a:pt x="678" y="120"/>
                  </a:cubicBezTo>
                  <a:cubicBezTo>
                    <a:pt x="688" y="120"/>
                    <a:pt x="693" y="119"/>
                    <a:pt x="699" y="117"/>
                  </a:cubicBezTo>
                  <a:cubicBezTo>
                    <a:pt x="699" y="39"/>
                    <a:pt x="699" y="39"/>
                    <a:pt x="699" y="39"/>
                  </a:cubicBezTo>
                  <a:cubicBezTo>
                    <a:pt x="715" y="39"/>
                    <a:pt x="715" y="39"/>
                    <a:pt x="715" y="39"/>
                  </a:cubicBezTo>
                  <a:lnTo>
                    <a:pt x="715" y="129"/>
                  </a:lnTo>
                  <a:close/>
                  <a:moveTo>
                    <a:pt x="734" y="42"/>
                  </a:moveTo>
                  <a:cubicBezTo>
                    <a:pt x="741" y="40"/>
                    <a:pt x="752" y="37"/>
                    <a:pt x="763" y="37"/>
                  </a:cubicBezTo>
                  <a:cubicBezTo>
                    <a:pt x="772" y="37"/>
                    <a:pt x="778" y="38"/>
                    <a:pt x="783" y="40"/>
                  </a:cubicBezTo>
                  <a:cubicBezTo>
                    <a:pt x="779" y="54"/>
                    <a:pt x="779" y="54"/>
                    <a:pt x="779" y="54"/>
                  </a:cubicBezTo>
                  <a:cubicBezTo>
                    <a:pt x="775" y="53"/>
                    <a:pt x="770" y="52"/>
                    <a:pt x="764" y="52"/>
                  </a:cubicBezTo>
                  <a:cubicBezTo>
                    <a:pt x="756" y="52"/>
                    <a:pt x="753" y="53"/>
                    <a:pt x="749" y="54"/>
                  </a:cubicBezTo>
                  <a:cubicBezTo>
                    <a:pt x="749" y="132"/>
                    <a:pt x="749" y="132"/>
                    <a:pt x="749" y="132"/>
                  </a:cubicBezTo>
                  <a:cubicBezTo>
                    <a:pt x="734" y="132"/>
                    <a:pt x="734" y="132"/>
                    <a:pt x="734" y="132"/>
                  </a:cubicBezTo>
                  <a:lnTo>
                    <a:pt x="734" y="42"/>
                  </a:lnTo>
                  <a:close/>
                  <a:moveTo>
                    <a:pt x="832" y="42"/>
                  </a:moveTo>
                  <a:cubicBezTo>
                    <a:pt x="842" y="38"/>
                    <a:pt x="856" y="37"/>
                    <a:pt x="866" y="37"/>
                  </a:cubicBezTo>
                  <a:cubicBezTo>
                    <a:pt x="891" y="37"/>
                    <a:pt x="909" y="52"/>
                    <a:pt x="909" y="83"/>
                  </a:cubicBezTo>
                  <a:cubicBezTo>
                    <a:pt x="909" y="88"/>
                    <a:pt x="909" y="88"/>
                    <a:pt x="909" y="88"/>
                  </a:cubicBezTo>
                  <a:cubicBezTo>
                    <a:pt x="909" y="120"/>
                    <a:pt x="891" y="134"/>
                    <a:pt x="867" y="134"/>
                  </a:cubicBezTo>
                  <a:cubicBezTo>
                    <a:pt x="859" y="134"/>
                    <a:pt x="853" y="133"/>
                    <a:pt x="848" y="131"/>
                  </a:cubicBezTo>
                  <a:cubicBezTo>
                    <a:pt x="848" y="179"/>
                    <a:pt x="848" y="179"/>
                    <a:pt x="848" y="179"/>
                  </a:cubicBezTo>
                  <a:cubicBezTo>
                    <a:pt x="832" y="179"/>
                    <a:pt x="832" y="179"/>
                    <a:pt x="832" y="179"/>
                  </a:cubicBezTo>
                  <a:lnTo>
                    <a:pt x="832" y="42"/>
                  </a:lnTo>
                  <a:close/>
                  <a:moveTo>
                    <a:pt x="893" y="83"/>
                  </a:moveTo>
                  <a:cubicBezTo>
                    <a:pt x="893" y="59"/>
                    <a:pt x="883" y="52"/>
                    <a:pt x="866" y="52"/>
                  </a:cubicBezTo>
                  <a:cubicBezTo>
                    <a:pt x="857" y="52"/>
                    <a:pt x="852" y="53"/>
                    <a:pt x="848" y="54"/>
                  </a:cubicBezTo>
                  <a:cubicBezTo>
                    <a:pt x="848" y="116"/>
                    <a:pt x="848" y="116"/>
                    <a:pt x="848" y="116"/>
                  </a:cubicBezTo>
                  <a:cubicBezTo>
                    <a:pt x="851" y="118"/>
                    <a:pt x="858" y="120"/>
                    <a:pt x="866" y="120"/>
                  </a:cubicBezTo>
                  <a:cubicBezTo>
                    <a:pt x="882" y="120"/>
                    <a:pt x="893" y="113"/>
                    <a:pt x="893" y="88"/>
                  </a:cubicBezTo>
                  <a:lnTo>
                    <a:pt x="893" y="83"/>
                  </a:lnTo>
                  <a:close/>
                  <a:moveTo>
                    <a:pt x="920" y="84"/>
                  </a:moveTo>
                  <a:cubicBezTo>
                    <a:pt x="920" y="50"/>
                    <a:pt x="937" y="37"/>
                    <a:pt x="961" y="37"/>
                  </a:cubicBezTo>
                  <a:cubicBezTo>
                    <a:pt x="984" y="37"/>
                    <a:pt x="1001" y="50"/>
                    <a:pt x="1001" y="84"/>
                  </a:cubicBezTo>
                  <a:cubicBezTo>
                    <a:pt x="1001" y="88"/>
                    <a:pt x="1001" y="88"/>
                    <a:pt x="1001" y="88"/>
                  </a:cubicBezTo>
                  <a:cubicBezTo>
                    <a:pt x="1001" y="121"/>
                    <a:pt x="984" y="134"/>
                    <a:pt x="961" y="134"/>
                  </a:cubicBezTo>
                  <a:cubicBezTo>
                    <a:pt x="937" y="134"/>
                    <a:pt x="920" y="121"/>
                    <a:pt x="920" y="88"/>
                  </a:cubicBezTo>
                  <a:lnTo>
                    <a:pt x="920" y="84"/>
                  </a:lnTo>
                  <a:close/>
                  <a:moveTo>
                    <a:pt x="986" y="84"/>
                  </a:moveTo>
                  <a:cubicBezTo>
                    <a:pt x="986" y="60"/>
                    <a:pt x="976" y="52"/>
                    <a:pt x="961" y="52"/>
                  </a:cubicBezTo>
                  <a:cubicBezTo>
                    <a:pt x="945" y="52"/>
                    <a:pt x="936" y="60"/>
                    <a:pt x="936" y="84"/>
                  </a:cubicBezTo>
                  <a:cubicBezTo>
                    <a:pt x="936" y="88"/>
                    <a:pt x="936" y="88"/>
                    <a:pt x="936" y="88"/>
                  </a:cubicBezTo>
                  <a:cubicBezTo>
                    <a:pt x="936" y="112"/>
                    <a:pt x="945" y="120"/>
                    <a:pt x="961" y="120"/>
                  </a:cubicBezTo>
                  <a:cubicBezTo>
                    <a:pt x="976" y="120"/>
                    <a:pt x="986" y="112"/>
                    <a:pt x="986" y="88"/>
                  </a:cubicBezTo>
                  <a:lnTo>
                    <a:pt x="986" y="84"/>
                  </a:lnTo>
                  <a:close/>
                  <a:moveTo>
                    <a:pt x="1014" y="11"/>
                  </a:moveTo>
                  <a:cubicBezTo>
                    <a:pt x="1030" y="11"/>
                    <a:pt x="1030" y="11"/>
                    <a:pt x="1030" y="11"/>
                  </a:cubicBezTo>
                  <a:cubicBezTo>
                    <a:pt x="1030" y="39"/>
                    <a:pt x="1030" y="39"/>
                    <a:pt x="1030" y="39"/>
                  </a:cubicBezTo>
                  <a:cubicBezTo>
                    <a:pt x="1065" y="39"/>
                    <a:pt x="1065" y="39"/>
                    <a:pt x="1065" y="39"/>
                  </a:cubicBezTo>
                  <a:cubicBezTo>
                    <a:pt x="1065" y="53"/>
                    <a:pt x="1065" y="53"/>
                    <a:pt x="1065" y="53"/>
                  </a:cubicBezTo>
                  <a:cubicBezTo>
                    <a:pt x="1030" y="53"/>
                    <a:pt x="1030" y="53"/>
                    <a:pt x="1030" y="53"/>
                  </a:cubicBezTo>
                  <a:cubicBezTo>
                    <a:pt x="1030" y="101"/>
                    <a:pt x="1030" y="101"/>
                    <a:pt x="1030" y="101"/>
                  </a:cubicBezTo>
                  <a:cubicBezTo>
                    <a:pt x="1030" y="115"/>
                    <a:pt x="1036" y="120"/>
                    <a:pt x="1046" y="120"/>
                  </a:cubicBezTo>
                  <a:cubicBezTo>
                    <a:pt x="1054" y="120"/>
                    <a:pt x="1061" y="117"/>
                    <a:pt x="1066" y="114"/>
                  </a:cubicBezTo>
                  <a:cubicBezTo>
                    <a:pt x="1071" y="128"/>
                    <a:pt x="1071" y="128"/>
                    <a:pt x="1071" y="128"/>
                  </a:cubicBezTo>
                  <a:cubicBezTo>
                    <a:pt x="1064" y="132"/>
                    <a:pt x="1056" y="134"/>
                    <a:pt x="1046" y="134"/>
                  </a:cubicBezTo>
                  <a:cubicBezTo>
                    <a:pt x="1028" y="134"/>
                    <a:pt x="1014" y="125"/>
                    <a:pt x="1014" y="100"/>
                  </a:cubicBezTo>
                  <a:lnTo>
                    <a:pt x="1014" y="11"/>
                  </a:lnTo>
                  <a:close/>
                  <a:moveTo>
                    <a:pt x="1156" y="92"/>
                  </a:moveTo>
                  <a:cubicBezTo>
                    <a:pt x="1092" y="92"/>
                    <a:pt x="1092" y="92"/>
                    <a:pt x="1092" y="92"/>
                  </a:cubicBezTo>
                  <a:cubicBezTo>
                    <a:pt x="1092" y="93"/>
                    <a:pt x="1092" y="93"/>
                    <a:pt x="1092" y="93"/>
                  </a:cubicBezTo>
                  <a:cubicBezTo>
                    <a:pt x="1092" y="111"/>
                    <a:pt x="1103" y="120"/>
                    <a:pt x="1121" y="120"/>
                  </a:cubicBezTo>
                  <a:cubicBezTo>
                    <a:pt x="1132" y="120"/>
                    <a:pt x="1143" y="117"/>
                    <a:pt x="1150" y="115"/>
                  </a:cubicBezTo>
                  <a:cubicBezTo>
                    <a:pt x="1154" y="128"/>
                    <a:pt x="1154" y="128"/>
                    <a:pt x="1154" y="128"/>
                  </a:cubicBezTo>
                  <a:cubicBezTo>
                    <a:pt x="1145" y="132"/>
                    <a:pt x="1134" y="134"/>
                    <a:pt x="1121" y="134"/>
                  </a:cubicBezTo>
                  <a:cubicBezTo>
                    <a:pt x="1094" y="134"/>
                    <a:pt x="1076" y="120"/>
                    <a:pt x="1076" y="88"/>
                  </a:cubicBezTo>
                  <a:cubicBezTo>
                    <a:pt x="1076" y="83"/>
                    <a:pt x="1076" y="83"/>
                    <a:pt x="1076" y="83"/>
                  </a:cubicBezTo>
                  <a:cubicBezTo>
                    <a:pt x="1076" y="51"/>
                    <a:pt x="1092" y="37"/>
                    <a:pt x="1116" y="37"/>
                  </a:cubicBezTo>
                  <a:cubicBezTo>
                    <a:pt x="1141" y="37"/>
                    <a:pt x="1156" y="51"/>
                    <a:pt x="1156" y="83"/>
                  </a:cubicBezTo>
                  <a:lnTo>
                    <a:pt x="1156" y="92"/>
                  </a:lnTo>
                  <a:close/>
                  <a:moveTo>
                    <a:pt x="1092" y="80"/>
                  </a:moveTo>
                  <a:cubicBezTo>
                    <a:pt x="1141" y="80"/>
                    <a:pt x="1141" y="80"/>
                    <a:pt x="1141" y="80"/>
                  </a:cubicBezTo>
                  <a:cubicBezTo>
                    <a:pt x="1141" y="79"/>
                    <a:pt x="1141" y="79"/>
                    <a:pt x="1141" y="79"/>
                  </a:cubicBezTo>
                  <a:cubicBezTo>
                    <a:pt x="1141" y="60"/>
                    <a:pt x="1131" y="52"/>
                    <a:pt x="1116" y="52"/>
                  </a:cubicBezTo>
                  <a:cubicBezTo>
                    <a:pt x="1102" y="52"/>
                    <a:pt x="1092" y="60"/>
                    <a:pt x="1092" y="79"/>
                  </a:cubicBezTo>
                  <a:lnTo>
                    <a:pt x="1092" y="80"/>
                  </a:lnTo>
                  <a:close/>
                  <a:moveTo>
                    <a:pt x="1172" y="42"/>
                  </a:moveTo>
                  <a:cubicBezTo>
                    <a:pt x="1180" y="39"/>
                    <a:pt x="1193" y="37"/>
                    <a:pt x="1209" y="37"/>
                  </a:cubicBezTo>
                  <a:cubicBezTo>
                    <a:pt x="1231" y="37"/>
                    <a:pt x="1248" y="47"/>
                    <a:pt x="1248" y="77"/>
                  </a:cubicBezTo>
                  <a:cubicBezTo>
                    <a:pt x="1248" y="132"/>
                    <a:pt x="1248" y="132"/>
                    <a:pt x="1248" y="132"/>
                  </a:cubicBezTo>
                  <a:cubicBezTo>
                    <a:pt x="1233" y="132"/>
                    <a:pt x="1233" y="132"/>
                    <a:pt x="1233" y="132"/>
                  </a:cubicBezTo>
                  <a:cubicBezTo>
                    <a:pt x="1233" y="76"/>
                    <a:pt x="1233" y="76"/>
                    <a:pt x="1233" y="76"/>
                  </a:cubicBezTo>
                  <a:cubicBezTo>
                    <a:pt x="1233" y="56"/>
                    <a:pt x="1223" y="52"/>
                    <a:pt x="1208" y="52"/>
                  </a:cubicBezTo>
                  <a:cubicBezTo>
                    <a:pt x="1198" y="52"/>
                    <a:pt x="1193" y="52"/>
                    <a:pt x="1187" y="54"/>
                  </a:cubicBezTo>
                  <a:cubicBezTo>
                    <a:pt x="1187" y="132"/>
                    <a:pt x="1187" y="132"/>
                    <a:pt x="1187" y="132"/>
                  </a:cubicBezTo>
                  <a:cubicBezTo>
                    <a:pt x="1172" y="132"/>
                    <a:pt x="1172" y="132"/>
                    <a:pt x="1172" y="132"/>
                  </a:cubicBezTo>
                  <a:lnTo>
                    <a:pt x="1172" y="42"/>
                  </a:lnTo>
                  <a:close/>
                  <a:moveTo>
                    <a:pt x="1263" y="11"/>
                  </a:moveTo>
                  <a:cubicBezTo>
                    <a:pt x="1279" y="11"/>
                    <a:pt x="1279" y="11"/>
                    <a:pt x="1279" y="11"/>
                  </a:cubicBezTo>
                  <a:cubicBezTo>
                    <a:pt x="1279" y="39"/>
                    <a:pt x="1279" y="39"/>
                    <a:pt x="1279" y="39"/>
                  </a:cubicBezTo>
                  <a:cubicBezTo>
                    <a:pt x="1314" y="39"/>
                    <a:pt x="1314" y="39"/>
                    <a:pt x="1314" y="39"/>
                  </a:cubicBezTo>
                  <a:cubicBezTo>
                    <a:pt x="1314" y="53"/>
                    <a:pt x="1314" y="53"/>
                    <a:pt x="1314" y="53"/>
                  </a:cubicBezTo>
                  <a:cubicBezTo>
                    <a:pt x="1279" y="53"/>
                    <a:pt x="1279" y="53"/>
                    <a:pt x="1279" y="53"/>
                  </a:cubicBezTo>
                  <a:cubicBezTo>
                    <a:pt x="1279" y="101"/>
                    <a:pt x="1279" y="101"/>
                    <a:pt x="1279" y="101"/>
                  </a:cubicBezTo>
                  <a:cubicBezTo>
                    <a:pt x="1279" y="115"/>
                    <a:pt x="1286" y="120"/>
                    <a:pt x="1295" y="120"/>
                  </a:cubicBezTo>
                  <a:cubicBezTo>
                    <a:pt x="1303" y="120"/>
                    <a:pt x="1311" y="117"/>
                    <a:pt x="1316" y="114"/>
                  </a:cubicBezTo>
                  <a:cubicBezTo>
                    <a:pt x="1320" y="128"/>
                    <a:pt x="1320" y="128"/>
                    <a:pt x="1320" y="128"/>
                  </a:cubicBezTo>
                  <a:cubicBezTo>
                    <a:pt x="1314" y="132"/>
                    <a:pt x="1305" y="134"/>
                    <a:pt x="1295" y="134"/>
                  </a:cubicBezTo>
                  <a:cubicBezTo>
                    <a:pt x="1277" y="134"/>
                    <a:pt x="1263" y="125"/>
                    <a:pt x="1263" y="100"/>
                  </a:cubicBezTo>
                  <a:lnTo>
                    <a:pt x="1263" y="11"/>
                  </a:lnTo>
                  <a:close/>
                  <a:moveTo>
                    <a:pt x="1340" y="0"/>
                  </a:moveTo>
                  <a:cubicBezTo>
                    <a:pt x="1346" y="0"/>
                    <a:pt x="1350" y="5"/>
                    <a:pt x="1350" y="10"/>
                  </a:cubicBezTo>
                  <a:cubicBezTo>
                    <a:pt x="1350" y="16"/>
                    <a:pt x="1346" y="20"/>
                    <a:pt x="1340" y="20"/>
                  </a:cubicBezTo>
                  <a:cubicBezTo>
                    <a:pt x="1335" y="20"/>
                    <a:pt x="1331" y="16"/>
                    <a:pt x="1331" y="10"/>
                  </a:cubicBezTo>
                  <a:cubicBezTo>
                    <a:pt x="1331" y="5"/>
                    <a:pt x="1335" y="0"/>
                    <a:pt x="1340" y="0"/>
                  </a:cubicBezTo>
                  <a:close/>
                  <a:moveTo>
                    <a:pt x="1333" y="39"/>
                  </a:moveTo>
                  <a:cubicBezTo>
                    <a:pt x="1348" y="39"/>
                    <a:pt x="1348" y="39"/>
                    <a:pt x="1348" y="39"/>
                  </a:cubicBezTo>
                  <a:cubicBezTo>
                    <a:pt x="1348" y="125"/>
                    <a:pt x="1348" y="125"/>
                    <a:pt x="1348" y="125"/>
                  </a:cubicBezTo>
                  <a:cubicBezTo>
                    <a:pt x="1348" y="132"/>
                    <a:pt x="1348" y="132"/>
                    <a:pt x="1348" y="132"/>
                  </a:cubicBezTo>
                  <a:cubicBezTo>
                    <a:pt x="1333" y="132"/>
                    <a:pt x="1333" y="132"/>
                    <a:pt x="1333" y="132"/>
                  </a:cubicBezTo>
                  <a:lnTo>
                    <a:pt x="1333" y="39"/>
                  </a:lnTo>
                  <a:close/>
                  <a:moveTo>
                    <a:pt x="1437" y="129"/>
                  </a:moveTo>
                  <a:cubicBezTo>
                    <a:pt x="1427" y="132"/>
                    <a:pt x="1415" y="134"/>
                    <a:pt x="1399" y="134"/>
                  </a:cubicBezTo>
                  <a:cubicBezTo>
                    <a:pt x="1378" y="134"/>
                    <a:pt x="1361" y="125"/>
                    <a:pt x="1361" y="104"/>
                  </a:cubicBezTo>
                  <a:cubicBezTo>
                    <a:pt x="1361" y="103"/>
                    <a:pt x="1361" y="103"/>
                    <a:pt x="1361" y="103"/>
                  </a:cubicBezTo>
                  <a:cubicBezTo>
                    <a:pt x="1361" y="85"/>
                    <a:pt x="1378" y="76"/>
                    <a:pt x="1404" y="75"/>
                  </a:cubicBezTo>
                  <a:cubicBezTo>
                    <a:pt x="1410" y="75"/>
                    <a:pt x="1416" y="75"/>
                    <a:pt x="1422" y="74"/>
                  </a:cubicBezTo>
                  <a:cubicBezTo>
                    <a:pt x="1422" y="69"/>
                    <a:pt x="1422" y="69"/>
                    <a:pt x="1422" y="69"/>
                  </a:cubicBezTo>
                  <a:cubicBezTo>
                    <a:pt x="1422" y="56"/>
                    <a:pt x="1412" y="52"/>
                    <a:pt x="1398" y="52"/>
                  </a:cubicBezTo>
                  <a:cubicBezTo>
                    <a:pt x="1386" y="52"/>
                    <a:pt x="1376" y="55"/>
                    <a:pt x="1369" y="58"/>
                  </a:cubicBezTo>
                  <a:cubicBezTo>
                    <a:pt x="1368" y="53"/>
                    <a:pt x="1366" y="48"/>
                    <a:pt x="1365" y="44"/>
                  </a:cubicBezTo>
                  <a:cubicBezTo>
                    <a:pt x="1375" y="40"/>
                    <a:pt x="1385" y="37"/>
                    <a:pt x="1399" y="37"/>
                  </a:cubicBezTo>
                  <a:cubicBezTo>
                    <a:pt x="1421" y="37"/>
                    <a:pt x="1437" y="46"/>
                    <a:pt x="1437" y="71"/>
                  </a:cubicBezTo>
                  <a:lnTo>
                    <a:pt x="1437" y="129"/>
                  </a:lnTo>
                  <a:close/>
                  <a:moveTo>
                    <a:pt x="1422" y="87"/>
                  </a:moveTo>
                  <a:cubicBezTo>
                    <a:pt x="1395" y="88"/>
                    <a:pt x="1376" y="88"/>
                    <a:pt x="1376" y="103"/>
                  </a:cubicBezTo>
                  <a:cubicBezTo>
                    <a:pt x="1376" y="104"/>
                    <a:pt x="1376" y="104"/>
                    <a:pt x="1376" y="104"/>
                  </a:cubicBezTo>
                  <a:cubicBezTo>
                    <a:pt x="1376" y="115"/>
                    <a:pt x="1386" y="120"/>
                    <a:pt x="1399" y="120"/>
                  </a:cubicBezTo>
                  <a:cubicBezTo>
                    <a:pt x="1409" y="120"/>
                    <a:pt x="1415" y="119"/>
                    <a:pt x="1422" y="117"/>
                  </a:cubicBezTo>
                  <a:lnTo>
                    <a:pt x="1422" y="87"/>
                  </a:lnTo>
                  <a:close/>
                  <a:moveTo>
                    <a:pt x="1454" y="1"/>
                  </a:moveTo>
                  <a:cubicBezTo>
                    <a:pt x="1470" y="1"/>
                    <a:pt x="1470" y="1"/>
                    <a:pt x="1470" y="1"/>
                  </a:cubicBezTo>
                  <a:cubicBezTo>
                    <a:pt x="1470" y="103"/>
                    <a:pt x="1470" y="103"/>
                    <a:pt x="1470" y="103"/>
                  </a:cubicBezTo>
                  <a:cubicBezTo>
                    <a:pt x="1470" y="116"/>
                    <a:pt x="1474" y="119"/>
                    <a:pt x="1479" y="119"/>
                  </a:cubicBezTo>
                  <a:cubicBezTo>
                    <a:pt x="1483" y="119"/>
                    <a:pt x="1484" y="118"/>
                    <a:pt x="1487" y="117"/>
                  </a:cubicBezTo>
                  <a:cubicBezTo>
                    <a:pt x="1491" y="131"/>
                    <a:pt x="1491" y="131"/>
                    <a:pt x="1491" y="131"/>
                  </a:cubicBezTo>
                  <a:cubicBezTo>
                    <a:pt x="1487" y="133"/>
                    <a:pt x="1483" y="134"/>
                    <a:pt x="1477" y="134"/>
                  </a:cubicBezTo>
                  <a:cubicBezTo>
                    <a:pt x="1464" y="134"/>
                    <a:pt x="1454" y="126"/>
                    <a:pt x="1454" y="103"/>
                  </a:cubicBezTo>
                  <a:lnTo>
                    <a:pt x="145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C7C5362-67E6-4530-9AFE-9F49BD1DA1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3760788"/>
              <a:ext cx="5803900" cy="873125"/>
            </a:xfrm>
            <a:custGeom>
              <a:avLst/>
              <a:gdLst>
                <a:gd name="T0" fmla="*/ 184 w 2256"/>
                <a:gd name="T1" fmla="*/ 173 h 339"/>
                <a:gd name="T2" fmla="*/ 0 w 2256"/>
                <a:gd name="T3" fmla="*/ 334 h 339"/>
                <a:gd name="T4" fmla="*/ 50 w 2256"/>
                <a:gd name="T5" fmla="*/ 70 h 339"/>
                <a:gd name="T6" fmla="*/ 174 w 2256"/>
                <a:gd name="T7" fmla="*/ 112 h 339"/>
                <a:gd name="T8" fmla="*/ 50 w 2256"/>
                <a:gd name="T9" fmla="*/ 197 h 339"/>
                <a:gd name="T10" fmla="*/ 184 w 2256"/>
                <a:gd name="T11" fmla="*/ 243 h 339"/>
                <a:gd name="T12" fmla="*/ 279 w 2256"/>
                <a:gd name="T13" fmla="*/ 0 h 339"/>
                <a:gd name="T14" fmla="*/ 347 w 2256"/>
                <a:gd name="T15" fmla="*/ 293 h 339"/>
                <a:gd name="T16" fmla="*/ 341 w 2256"/>
                <a:gd name="T17" fmla="*/ 338 h 339"/>
                <a:gd name="T18" fmla="*/ 608 w 2256"/>
                <a:gd name="T19" fmla="*/ 327 h 339"/>
                <a:gd name="T20" fmla="*/ 407 w 2256"/>
                <a:gd name="T21" fmla="*/ 96 h 339"/>
                <a:gd name="T22" fmla="*/ 512 w 2256"/>
                <a:gd name="T23" fmla="*/ 294 h 339"/>
                <a:gd name="T24" fmla="*/ 608 w 2256"/>
                <a:gd name="T25" fmla="*/ 96 h 339"/>
                <a:gd name="T26" fmla="*/ 705 w 2256"/>
                <a:gd name="T27" fmla="*/ 233 h 339"/>
                <a:gd name="T28" fmla="*/ 849 w 2256"/>
                <a:gd name="T29" fmla="*/ 282 h 339"/>
                <a:gd name="T30" fmla="*/ 657 w 2256"/>
                <a:gd name="T31" fmla="*/ 220 h 339"/>
                <a:gd name="T32" fmla="*/ 867 w 2256"/>
                <a:gd name="T33" fmla="*/ 210 h 339"/>
                <a:gd name="T34" fmla="*/ 818 w 2256"/>
                <a:gd name="T35" fmla="*/ 197 h 339"/>
                <a:gd name="T36" fmla="*/ 705 w 2256"/>
                <a:gd name="T37" fmla="*/ 195 h 339"/>
                <a:gd name="T38" fmla="*/ 1017 w 2256"/>
                <a:gd name="T39" fmla="*/ 334 h 339"/>
                <a:gd name="T40" fmla="*/ 849 w 2256"/>
                <a:gd name="T41" fmla="*/ 24 h 339"/>
                <a:gd name="T42" fmla="*/ 1080 w 2256"/>
                <a:gd name="T43" fmla="*/ 24 h 339"/>
                <a:gd name="T44" fmla="*/ 1107 w 2256"/>
                <a:gd name="T45" fmla="*/ 211 h 339"/>
                <a:gd name="T46" fmla="*/ 1322 w 2256"/>
                <a:gd name="T47" fmla="*/ 219 h 339"/>
                <a:gd name="T48" fmla="*/ 1107 w 2256"/>
                <a:gd name="T49" fmla="*/ 211 h 339"/>
                <a:gd name="T50" fmla="*/ 1154 w 2256"/>
                <a:gd name="T51" fmla="*/ 211 h 339"/>
                <a:gd name="T52" fmla="*/ 1273 w 2256"/>
                <a:gd name="T53" fmla="*/ 219 h 339"/>
                <a:gd name="T54" fmla="*/ 1467 w 2256"/>
                <a:gd name="T55" fmla="*/ 91 h 339"/>
                <a:gd name="T56" fmla="*/ 1522 w 2256"/>
                <a:gd name="T57" fmla="*/ 334 h 339"/>
                <a:gd name="T58" fmla="*/ 1416 w 2256"/>
                <a:gd name="T59" fmla="*/ 140 h 339"/>
                <a:gd name="T60" fmla="*/ 1368 w 2256"/>
                <a:gd name="T61" fmla="*/ 103 h 339"/>
                <a:gd name="T62" fmla="*/ 1613 w 2256"/>
                <a:gd name="T63" fmla="*/ 220 h 339"/>
                <a:gd name="T64" fmla="*/ 1767 w 2256"/>
                <a:gd name="T65" fmla="*/ 98 h 339"/>
                <a:gd name="T66" fmla="*/ 1814 w 2256"/>
                <a:gd name="T67" fmla="*/ 327 h 339"/>
                <a:gd name="T68" fmla="*/ 1767 w 2256"/>
                <a:gd name="T69" fmla="*/ 290 h 339"/>
                <a:gd name="T70" fmla="*/ 1661 w 2256"/>
                <a:gd name="T71" fmla="*/ 210 h 339"/>
                <a:gd name="T72" fmla="*/ 1911 w 2256"/>
                <a:gd name="T73" fmla="*/ 233 h 339"/>
                <a:gd name="T74" fmla="*/ 2054 w 2256"/>
                <a:gd name="T75" fmla="*/ 282 h 339"/>
                <a:gd name="T76" fmla="*/ 1862 w 2256"/>
                <a:gd name="T77" fmla="*/ 220 h 339"/>
                <a:gd name="T78" fmla="*/ 2073 w 2256"/>
                <a:gd name="T79" fmla="*/ 210 h 339"/>
                <a:gd name="T80" fmla="*/ 2025 w 2256"/>
                <a:gd name="T81" fmla="*/ 197 h 339"/>
                <a:gd name="T82" fmla="*/ 1912 w 2256"/>
                <a:gd name="T83" fmla="*/ 195 h 339"/>
                <a:gd name="T84" fmla="*/ 2202 w 2256"/>
                <a:gd name="T85" fmla="*/ 91 h 339"/>
                <a:gd name="T86" fmla="*/ 2205 w 2256"/>
                <a:gd name="T87" fmla="*/ 136 h 339"/>
                <a:gd name="T88" fmla="*/ 2122 w 2256"/>
                <a:gd name="T89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56" h="339">
                  <a:moveTo>
                    <a:pt x="111" y="24"/>
                  </a:moveTo>
                  <a:cubicBezTo>
                    <a:pt x="192" y="24"/>
                    <a:pt x="224" y="61"/>
                    <a:pt x="224" y="109"/>
                  </a:cubicBezTo>
                  <a:cubicBezTo>
                    <a:pt x="224" y="136"/>
                    <a:pt x="212" y="159"/>
                    <a:pt x="184" y="173"/>
                  </a:cubicBezTo>
                  <a:cubicBezTo>
                    <a:pt x="219" y="188"/>
                    <a:pt x="233" y="215"/>
                    <a:pt x="233" y="246"/>
                  </a:cubicBezTo>
                  <a:cubicBezTo>
                    <a:pt x="233" y="297"/>
                    <a:pt x="201" y="334"/>
                    <a:pt x="117" y="334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11" y="24"/>
                  </a:lnTo>
                  <a:close/>
                  <a:moveTo>
                    <a:pt x="50" y="70"/>
                  </a:moveTo>
                  <a:cubicBezTo>
                    <a:pt x="50" y="154"/>
                    <a:pt x="50" y="154"/>
                    <a:pt x="50" y="154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58" y="154"/>
                    <a:pt x="174" y="135"/>
                    <a:pt x="174" y="112"/>
                  </a:cubicBezTo>
                  <a:cubicBezTo>
                    <a:pt x="174" y="87"/>
                    <a:pt x="158" y="70"/>
                    <a:pt x="111" y="70"/>
                  </a:cubicBezTo>
                  <a:lnTo>
                    <a:pt x="50" y="70"/>
                  </a:lnTo>
                  <a:close/>
                  <a:moveTo>
                    <a:pt x="50" y="197"/>
                  </a:moveTo>
                  <a:cubicBezTo>
                    <a:pt x="50" y="289"/>
                    <a:pt x="50" y="289"/>
                    <a:pt x="50" y="289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67" y="289"/>
                    <a:pt x="184" y="270"/>
                    <a:pt x="184" y="243"/>
                  </a:cubicBezTo>
                  <a:cubicBezTo>
                    <a:pt x="184" y="216"/>
                    <a:pt x="167" y="197"/>
                    <a:pt x="117" y="197"/>
                  </a:cubicBezTo>
                  <a:lnTo>
                    <a:pt x="50" y="197"/>
                  </a:lnTo>
                  <a:close/>
                  <a:moveTo>
                    <a:pt x="279" y="0"/>
                  </a:moveTo>
                  <a:cubicBezTo>
                    <a:pt x="326" y="0"/>
                    <a:pt x="326" y="0"/>
                    <a:pt x="326" y="0"/>
                  </a:cubicBezTo>
                  <a:cubicBezTo>
                    <a:pt x="326" y="256"/>
                    <a:pt x="326" y="256"/>
                    <a:pt x="326" y="256"/>
                  </a:cubicBezTo>
                  <a:cubicBezTo>
                    <a:pt x="326" y="285"/>
                    <a:pt x="335" y="293"/>
                    <a:pt x="347" y="293"/>
                  </a:cubicBezTo>
                  <a:cubicBezTo>
                    <a:pt x="355" y="293"/>
                    <a:pt x="359" y="292"/>
                    <a:pt x="364" y="290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67" y="335"/>
                    <a:pt x="357" y="338"/>
                    <a:pt x="341" y="338"/>
                  </a:cubicBezTo>
                  <a:cubicBezTo>
                    <a:pt x="306" y="338"/>
                    <a:pt x="279" y="317"/>
                    <a:pt x="279" y="256"/>
                  </a:cubicBezTo>
                  <a:lnTo>
                    <a:pt x="279" y="0"/>
                  </a:lnTo>
                  <a:close/>
                  <a:moveTo>
                    <a:pt x="608" y="327"/>
                  </a:moveTo>
                  <a:cubicBezTo>
                    <a:pt x="579" y="334"/>
                    <a:pt x="549" y="339"/>
                    <a:pt x="508" y="339"/>
                  </a:cubicBezTo>
                  <a:cubicBezTo>
                    <a:pt x="450" y="339"/>
                    <a:pt x="407" y="310"/>
                    <a:pt x="407" y="236"/>
                  </a:cubicBezTo>
                  <a:cubicBezTo>
                    <a:pt x="407" y="96"/>
                    <a:pt x="407" y="96"/>
                    <a:pt x="407" y="96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454" y="239"/>
                    <a:pt x="454" y="239"/>
                    <a:pt x="454" y="239"/>
                  </a:cubicBezTo>
                  <a:cubicBezTo>
                    <a:pt x="454" y="283"/>
                    <a:pt x="477" y="294"/>
                    <a:pt x="512" y="294"/>
                  </a:cubicBezTo>
                  <a:cubicBezTo>
                    <a:pt x="534" y="294"/>
                    <a:pt x="546" y="293"/>
                    <a:pt x="560" y="290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608" y="96"/>
                    <a:pt x="608" y="96"/>
                    <a:pt x="608" y="96"/>
                  </a:cubicBezTo>
                  <a:lnTo>
                    <a:pt x="608" y="327"/>
                  </a:lnTo>
                  <a:close/>
                  <a:moveTo>
                    <a:pt x="867" y="233"/>
                  </a:moveTo>
                  <a:cubicBezTo>
                    <a:pt x="705" y="233"/>
                    <a:pt x="705" y="233"/>
                    <a:pt x="705" y="233"/>
                  </a:cubicBezTo>
                  <a:cubicBezTo>
                    <a:pt x="705" y="235"/>
                    <a:pt x="705" y="235"/>
                    <a:pt x="705" y="235"/>
                  </a:cubicBezTo>
                  <a:cubicBezTo>
                    <a:pt x="705" y="274"/>
                    <a:pt x="731" y="294"/>
                    <a:pt x="773" y="294"/>
                  </a:cubicBezTo>
                  <a:cubicBezTo>
                    <a:pt x="803" y="294"/>
                    <a:pt x="832" y="289"/>
                    <a:pt x="849" y="282"/>
                  </a:cubicBezTo>
                  <a:cubicBezTo>
                    <a:pt x="862" y="325"/>
                    <a:pt x="862" y="325"/>
                    <a:pt x="862" y="325"/>
                  </a:cubicBezTo>
                  <a:cubicBezTo>
                    <a:pt x="838" y="334"/>
                    <a:pt x="808" y="339"/>
                    <a:pt x="773" y="339"/>
                  </a:cubicBezTo>
                  <a:cubicBezTo>
                    <a:pt x="701" y="339"/>
                    <a:pt x="657" y="304"/>
                    <a:pt x="657" y="220"/>
                  </a:cubicBezTo>
                  <a:cubicBezTo>
                    <a:pt x="657" y="210"/>
                    <a:pt x="657" y="210"/>
                    <a:pt x="657" y="210"/>
                  </a:cubicBezTo>
                  <a:cubicBezTo>
                    <a:pt x="657" y="126"/>
                    <a:pt x="698" y="91"/>
                    <a:pt x="762" y="91"/>
                  </a:cubicBezTo>
                  <a:cubicBezTo>
                    <a:pt x="826" y="91"/>
                    <a:pt x="867" y="126"/>
                    <a:pt x="867" y="210"/>
                  </a:cubicBezTo>
                  <a:lnTo>
                    <a:pt x="867" y="233"/>
                  </a:lnTo>
                  <a:close/>
                  <a:moveTo>
                    <a:pt x="705" y="197"/>
                  </a:moveTo>
                  <a:cubicBezTo>
                    <a:pt x="818" y="197"/>
                    <a:pt x="818" y="197"/>
                    <a:pt x="818" y="197"/>
                  </a:cubicBezTo>
                  <a:cubicBezTo>
                    <a:pt x="818" y="195"/>
                    <a:pt x="818" y="195"/>
                    <a:pt x="818" y="195"/>
                  </a:cubicBezTo>
                  <a:cubicBezTo>
                    <a:pt x="818" y="154"/>
                    <a:pt x="797" y="136"/>
                    <a:pt x="762" y="136"/>
                  </a:cubicBezTo>
                  <a:cubicBezTo>
                    <a:pt x="728" y="136"/>
                    <a:pt x="705" y="154"/>
                    <a:pt x="705" y="195"/>
                  </a:cubicBezTo>
                  <a:lnTo>
                    <a:pt x="705" y="197"/>
                  </a:lnTo>
                  <a:close/>
                  <a:moveTo>
                    <a:pt x="1017" y="214"/>
                  </a:moveTo>
                  <a:cubicBezTo>
                    <a:pt x="1017" y="334"/>
                    <a:pt x="1017" y="334"/>
                    <a:pt x="1017" y="334"/>
                  </a:cubicBezTo>
                  <a:cubicBezTo>
                    <a:pt x="967" y="334"/>
                    <a:pt x="967" y="334"/>
                    <a:pt x="967" y="334"/>
                  </a:cubicBezTo>
                  <a:cubicBezTo>
                    <a:pt x="967" y="215"/>
                    <a:pt x="967" y="215"/>
                    <a:pt x="967" y="215"/>
                  </a:cubicBezTo>
                  <a:cubicBezTo>
                    <a:pt x="849" y="24"/>
                    <a:pt x="849" y="24"/>
                    <a:pt x="849" y="24"/>
                  </a:cubicBezTo>
                  <a:cubicBezTo>
                    <a:pt x="904" y="24"/>
                    <a:pt x="904" y="24"/>
                    <a:pt x="904" y="24"/>
                  </a:cubicBezTo>
                  <a:cubicBezTo>
                    <a:pt x="992" y="169"/>
                    <a:pt x="992" y="169"/>
                    <a:pt x="992" y="169"/>
                  </a:cubicBezTo>
                  <a:cubicBezTo>
                    <a:pt x="1080" y="24"/>
                    <a:pt x="1080" y="24"/>
                    <a:pt x="1080" y="24"/>
                  </a:cubicBezTo>
                  <a:cubicBezTo>
                    <a:pt x="1136" y="24"/>
                    <a:pt x="1136" y="24"/>
                    <a:pt x="1136" y="24"/>
                  </a:cubicBezTo>
                  <a:lnTo>
                    <a:pt x="1017" y="214"/>
                  </a:lnTo>
                  <a:close/>
                  <a:moveTo>
                    <a:pt x="1107" y="211"/>
                  </a:moveTo>
                  <a:cubicBezTo>
                    <a:pt x="1107" y="126"/>
                    <a:pt x="1152" y="91"/>
                    <a:pt x="1214" y="91"/>
                  </a:cubicBezTo>
                  <a:cubicBezTo>
                    <a:pt x="1276" y="91"/>
                    <a:pt x="1322" y="126"/>
                    <a:pt x="1322" y="211"/>
                  </a:cubicBezTo>
                  <a:cubicBezTo>
                    <a:pt x="1322" y="219"/>
                    <a:pt x="1322" y="219"/>
                    <a:pt x="1322" y="219"/>
                  </a:cubicBezTo>
                  <a:cubicBezTo>
                    <a:pt x="1322" y="304"/>
                    <a:pt x="1276" y="339"/>
                    <a:pt x="1214" y="339"/>
                  </a:cubicBezTo>
                  <a:cubicBezTo>
                    <a:pt x="1152" y="339"/>
                    <a:pt x="1107" y="304"/>
                    <a:pt x="1107" y="219"/>
                  </a:cubicBezTo>
                  <a:lnTo>
                    <a:pt x="1107" y="211"/>
                  </a:lnTo>
                  <a:close/>
                  <a:moveTo>
                    <a:pt x="1273" y="211"/>
                  </a:moveTo>
                  <a:cubicBezTo>
                    <a:pt x="1273" y="154"/>
                    <a:pt x="1251" y="136"/>
                    <a:pt x="1214" y="136"/>
                  </a:cubicBezTo>
                  <a:cubicBezTo>
                    <a:pt x="1176" y="136"/>
                    <a:pt x="1154" y="154"/>
                    <a:pt x="1154" y="211"/>
                  </a:cubicBezTo>
                  <a:cubicBezTo>
                    <a:pt x="1154" y="219"/>
                    <a:pt x="1154" y="219"/>
                    <a:pt x="1154" y="219"/>
                  </a:cubicBezTo>
                  <a:cubicBezTo>
                    <a:pt x="1154" y="276"/>
                    <a:pt x="1176" y="294"/>
                    <a:pt x="1214" y="294"/>
                  </a:cubicBezTo>
                  <a:cubicBezTo>
                    <a:pt x="1251" y="294"/>
                    <a:pt x="1273" y="276"/>
                    <a:pt x="1273" y="219"/>
                  </a:cubicBezTo>
                  <a:lnTo>
                    <a:pt x="1273" y="211"/>
                  </a:lnTo>
                  <a:close/>
                  <a:moveTo>
                    <a:pt x="1368" y="103"/>
                  </a:moveTo>
                  <a:cubicBezTo>
                    <a:pt x="1391" y="96"/>
                    <a:pt x="1427" y="91"/>
                    <a:pt x="1467" y="91"/>
                  </a:cubicBezTo>
                  <a:cubicBezTo>
                    <a:pt x="1526" y="91"/>
                    <a:pt x="1570" y="120"/>
                    <a:pt x="1570" y="195"/>
                  </a:cubicBezTo>
                  <a:cubicBezTo>
                    <a:pt x="1570" y="334"/>
                    <a:pt x="1570" y="334"/>
                    <a:pt x="1570" y="334"/>
                  </a:cubicBezTo>
                  <a:cubicBezTo>
                    <a:pt x="1522" y="334"/>
                    <a:pt x="1522" y="334"/>
                    <a:pt x="1522" y="334"/>
                  </a:cubicBezTo>
                  <a:cubicBezTo>
                    <a:pt x="1522" y="191"/>
                    <a:pt x="1522" y="191"/>
                    <a:pt x="1522" y="191"/>
                  </a:cubicBezTo>
                  <a:cubicBezTo>
                    <a:pt x="1522" y="147"/>
                    <a:pt x="1499" y="136"/>
                    <a:pt x="1464" y="136"/>
                  </a:cubicBezTo>
                  <a:cubicBezTo>
                    <a:pt x="1442" y="136"/>
                    <a:pt x="1431" y="137"/>
                    <a:pt x="1416" y="140"/>
                  </a:cubicBezTo>
                  <a:cubicBezTo>
                    <a:pt x="1416" y="334"/>
                    <a:pt x="1416" y="334"/>
                    <a:pt x="1416" y="334"/>
                  </a:cubicBezTo>
                  <a:cubicBezTo>
                    <a:pt x="1368" y="334"/>
                    <a:pt x="1368" y="334"/>
                    <a:pt x="1368" y="334"/>
                  </a:cubicBezTo>
                  <a:lnTo>
                    <a:pt x="1368" y="103"/>
                  </a:lnTo>
                  <a:close/>
                  <a:moveTo>
                    <a:pt x="1814" y="327"/>
                  </a:moveTo>
                  <a:cubicBezTo>
                    <a:pt x="1787" y="336"/>
                    <a:pt x="1747" y="339"/>
                    <a:pt x="1724" y="339"/>
                  </a:cubicBezTo>
                  <a:cubicBezTo>
                    <a:pt x="1658" y="339"/>
                    <a:pt x="1613" y="301"/>
                    <a:pt x="1613" y="220"/>
                  </a:cubicBezTo>
                  <a:cubicBezTo>
                    <a:pt x="1613" y="210"/>
                    <a:pt x="1613" y="210"/>
                    <a:pt x="1613" y="210"/>
                  </a:cubicBezTo>
                  <a:cubicBezTo>
                    <a:pt x="1613" y="128"/>
                    <a:pt x="1661" y="91"/>
                    <a:pt x="1725" y="91"/>
                  </a:cubicBezTo>
                  <a:cubicBezTo>
                    <a:pt x="1741" y="91"/>
                    <a:pt x="1756" y="93"/>
                    <a:pt x="1767" y="98"/>
                  </a:cubicBezTo>
                  <a:cubicBezTo>
                    <a:pt x="1767" y="0"/>
                    <a:pt x="1767" y="0"/>
                    <a:pt x="1767" y="0"/>
                  </a:cubicBezTo>
                  <a:cubicBezTo>
                    <a:pt x="1814" y="0"/>
                    <a:pt x="1814" y="0"/>
                    <a:pt x="1814" y="0"/>
                  </a:cubicBezTo>
                  <a:lnTo>
                    <a:pt x="1814" y="327"/>
                  </a:lnTo>
                  <a:close/>
                  <a:moveTo>
                    <a:pt x="1661" y="220"/>
                  </a:moveTo>
                  <a:cubicBezTo>
                    <a:pt x="1661" y="278"/>
                    <a:pt x="1685" y="294"/>
                    <a:pt x="1725" y="294"/>
                  </a:cubicBezTo>
                  <a:cubicBezTo>
                    <a:pt x="1744" y="294"/>
                    <a:pt x="1755" y="293"/>
                    <a:pt x="1767" y="290"/>
                  </a:cubicBezTo>
                  <a:cubicBezTo>
                    <a:pt x="1767" y="144"/>
                    <a:pt x="1767" y="144"/>
                    <a:pt x="1767" y="144"/>
                  </a:cubicBezTo>
                  <a:cubicBezTo>
                    <a:pt x="1761" y="141"/>
                    <a:pt x="1747" y="136"/>
                    <a:pt x="1728" y="136"/>
                  </a:cubicBezTo>
                  <a:cubicBezTo>
                    <a:pt x="1689" y="136"/>
                    <a:pt x="1661" y="151"/>
                    <a:pt x="1661" y="210"/>
                  </a:cubicBezTo>
                  <a:lnTo>
                    <a:pt x="1661" y="220"/>
                  </a:lnTo>
                  <a:close/>
                  <a:moveTo>
                    <a:pt x="2073" y="233"/>
                  </a:moveTo>
                  <a:cubicBezTo>
                    <a:pt x="1911" y="233"/>
                    <a:pt x="1911" y="233"/>
                    <a:pt x="1911" y="233"/>
                  </a:cubicBezTo>
                  <a:cubicBezTo>
                    <a:pt x="1911" y="235"/>
                    <a:pt x="1911" y="235"/>
                    <a:pt x="1911" y="235"/>
                  </a:cubicBezTo>
                  <a:cubicBezTo>
                    <a:pt x="1911" y="274"/>
                    <a:pt x="1937" y="294"/>
                    <a:pt x="1979" y="294"/>
                  </a:cubicBezTo>
                  <a:cubicBezTo>
                    <a:pt x="2009" y="294"/>
                    <a:pt x="2037" y="289"/>
                    <a:pt x="2054" y="282"/>
                  </a:cubicBezTo>
                  <a:cubicBezTo>
                    <a:pt x="2068" y="325"/>
                    <a:pt x="2068" y="325"/>
                    <a:pt x="2068" y="325"/>
                  </a:cubicBezTo>
                  <a:cubicBezTo>
                    <a:pt x="2044" y="334"/>
                    <a:pt x="2013" y="339"/>
                    <a:pt x="1979" y="339"/>
                  </a:cubicBezTo>
                  <a:cubicBezTo>
                    <a:pt x="1907" y="339"/>
                    <a:pt x="1862" y="304"/>
                    <a:pt x="1862" y="220"/>
                  </a:cubicBezTo>
                  <a:cubicBezTo>
                    <a:pt x="1862" y="210"/>
                    <a:pt x="1862" y="210"/>
                    <a:pt x="1862" y="210"/>
                  </a:cubicBezTo>
                  <a:cubicBezTo>
                    <a:pt x="1862" y="126"/>
                    <a:pt x="1903" y="91"/>
                    <a:pt x="1968" y="91"/>
                  </a:cubicBezTo>
                  <a:cubicBezTo>
                    <a:pt x="2032" y="91"/>
                    <a:pt x="2073" y="126"/>
                    <a:pt x="2073" y="210"/>
                  </a:cubicBezTo>
                  <a:lnTo>
                    <a:pt x="2073" y="233"/>
                  </a:lnTo>
                  <a:close/>
                  <a:moveTo>
                    <a:pt x="1912" y="197"/>
                  </a:moveTo>
                  <a:cubicBezTo>
                    <a:pt x="2025" y="197"/>
                    <a:pt x="2025" y="197"/>
                    <a:pt x="2025" y="197"/>
                  </a:cubicBezTo>
                  <a:cubicBezTo>
                    <a:pt x="2025" y="195"/>
                    <a:pt x="2025" y="195"/>
                    <a:pt x="2025" y="195"/>
                  </a:cubicBezTo>
                  <a:cubicBezTo>
                    <a:pt x="2025" y="154"/>
                    <a:pt x="2003" y="136"/>
                    <a:pt x="1969" y="136"/>
                  </a:cubicBezTo>
                  <a:cubicBezTo>
                    <a:pt x="1934" y="136"/>
                    <a:pt x="1912" y="154"/>
                    <a:pt x="1912" y="195"/>
                  </a:cubicBezTo>
                  <a:lnTo>
                    <a:pt x="1912" y="197"/>
                  </a:lnTo>
                  <a:close/>
                  <a:moveTo>
                    <a:pt x="2122" y="103"/>
                  </a:moveTo>
                  <a:cubicBezTo>
                    <a:pt x="2142" y="96"/>
                    <a:pt x="2174" y="91"/>
                    <a:pt x="2202" y="91"/>
                  </a:cubicBezTo>
                  <a:cubicBezTo>
                    <a:pt x="2225" y="91"/>
                    <a:pt x="2240" y="94"/>
                    <a:pt x="2256" y="98"/>
                  </a:cubicBezTo>
                  <a:cubicBezTo>
                    <a:pt x="2242" y="141"/>
                    <a:pt x="2242" y="141"/>
                    <a:pt x="2242" y="141"/>
                  </a:cubicBezTo>
                  <a:cubicBezTo>
                    <a:pt x="2232" y="138"/>
                    <a:pt x="2221" y="136"/>
                    <a:pt x="2205" y="136"/>
                  </a:cubicBezTo>
                  <a:cubicBezTo>
                    <a:pt x="2187" y="136"/>
                    <a:pt x="2178" y="138"/>
                    <a:pt x="2170" y="140"/>
                  </a:cubicBezTo>
                  <a:cubicBezTo>
                    <a:pt x="2170" y="334"/>
                    <a:pt x="2170" y="334"/>
                    <a:pt x="2170" y="334"/>
                  </a:cubicBezTo>
                  <a:cubicBezTo>
                    <a:pt x="2122" y="334"/>
                    <a:pt x="2122" y="334"/>
                    <a:pt x="2122" y="334"/>
                  </a:cubicBezTo>
                  <a:lnTo>
                    <a:pt x="212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1EB8215-1A7B-4562-A77B-7A647D92CD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21225" y="3724275"/>
              <a:ext cx="1006475" cy="1009650"/>
            </a:xfrm>
            <a:custGeom>
              <a:avLst/>
              <a:gdLst>
                <a:gd name="T0" fmla="*/ 196 w 391"/>
                <a:gd name="T1" fmla="*/ 0 h 392"/>
                <a:gd name="T2" fmla="*/ 135 w 391"/>
                <a:gd name="T3" fmla="*/ 61 h 392"/>
                <a:gd name="T4" fmla="*/ 196 w 391"/>
                <a:gd name="T5" fmla="*/ 122 h 392"/>
                <a:gd name="T6" fmla="*/ 256 w 391"/>
                <a:gd name="T7" fmla="*/ 61 h 392"/>
                <a:gd name="T8" fmla="*/ 196 w 391"/>
                <a:gd name="T9" fmla="*/ 0 h 392"/>
                <a:gd name="T10" fmla="*/ 196 w 391"/>
                <a:gd name="T11" fmla="*/ 392 h 392"/>
                <a:gd name="T12" fmla="*/ 256 w 391"/>
                <a:gd name="T13" fmla="*/ 331 h 392"/>
                <a:gd name="T14" fmla="*/ 196 w 391"/>
                <a:gd name="T15" fmla="*/ 270 h 392"/>
                <a:gd name="T16" fmla="*/ 135 w 391"/>
                <a:gd name="T17" fmla="*/ 331 h 392"/>
                <a:gd name="T18" fmla="*/ 196 w 391"/>
                <a:gd name="T19" fmla="*/ 392 h 392"/>
                <a:gd name="T20" fmla="*/ 208 w 391"/>
                <a:gd name="T21" fmla="*/ 196 h 392"/>
                <a:gd name="T22" fmla="*/ 217 w 391"/>
                <a:gd name="T23" fmla="*/ 209 h 392"/>
                <a:gd name="T24" fmla="*/ 217 w 391"/>
                <a:gd name="T25" fmla="*/ 209 h 392"/>
                <a:gd name="T26" fmla="*/ 305 w 391"/>
                <a:gd name="T27" fmla="*/ 251 h 392"/>
                <a:gd name="T28" fmla="*/ 305 w 391"/>
                <a:gd name="T29" fmla="*/ 251 h 392"/>
                <a:gd name="T30" fmla="*/ 331 w 391"/>
                <a:gd name="T31" fmla="*/ 257 h 392"/>
                <a:gd name="T32" fmla="*/ 391 w 391"/>
                <a:gd name="T33" fmla="*/ 196 h 392"/>
                <a:gd name="T34" fmla="*/ 331 w 391"/>
                <a:gd name="T35" fmla="*/ 135 h 392"/>
                <a:gd name="T36" fmla="*/ 305 w 391"/>
                <a:gd name="T37" fmla="*/ 141 h 392"/>
                <a:gd name="T38" fmla="*/ 305 w 391"/>
                <a:gd name="T39" fmla="*/ 141 h 392"/>
                <a:gd name="T40" fmla="*/ 217 w 391"/>
                <a:gd name="T41" fmla="*/ 182 h 392"/>
                <a:gd name="T42" fmla="*/ 217 w 391"/>
                <a:gd name="T43" fmla="*/ 183 h 392"/>
                <a:gd name="T44" fmla="*/ 208 w 391"/>
                <a:gd name="T45" fmla="*/ 196 h 392"/>
                <a:gd name="T46" fmla="*/ 183 w 391"/>
                <a:gd name="T47" fmla="*/ 196 h 392"/>
                <a:gd name="T48" fmla="*/ 174 w 391"/>
                <a:gd name="T49" fmla="*/ 183 h 392"/>
                <a:gd name="T50" fmla="*/ 174 w 391"/>
                <a:gd name="T51" fmla="*/ 183 h 392"/>
                <a:gd name="T52" fmla="*/ 86 w 391"/>
                <a:gd name="T53" fmla="*/ 141 h 392"/>
                <a:gd name="T54" fmla="*/ 86 w 391"/>
                <a:gd name="T55" fmla="*/ 141 h 392"/>
                <a:gd name="T56" fmla="*/ 61 w 391"/>
                <a:gd name="T57" fmla="*/ 135 h 392"/>
                <a:gd name="T58" fmla="*/ 0 w 391"/>
                <a:gd name="T59" fmla="*/ 196 h 392"/>
                <a:gd name="T60" fmla="*/ 61 w 391"/>
                <a:gd name="T61" fmla="*/ 257 h 392"/>
                <a:gd name="T62" fmla="*/ 86 w 391"/>
                <a:gd name="T63" fmla="*/ 251 h 392"/>
                <a:gd name="T64" fmla="*/ 86 w 391"/>
                <a:gd name="T65" fmla="*/ 251 h 392"/>
                <a:gd name="T66" fmla="*/ 174 w 391"/>
                <a:gd name="T67" fmla="*/ 209 h 392"/>
                <a:gd name="T68" fmla="*/ 174 w 391"/>
                <a:gd name="T69" fmla="*/ 209 h 392"/>
                <a:gd name="T70" fmla="*/ 183 w 391"/>
                <a:gd name="T71" fmla="*/ 19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1" h="392">
                  <a:moveTo>
                    <a:pt x="196" y="0"/>
                  </a:moveTo>
                  <a:cubicBezTo>
                    <a:pt x="162" y="0"/>
                    <a:pt x="135" y="27"/>
                    <a:pt x="135" y="61"/>
                  </a:cubicBezTo>
                  <a:cubicBezTo>
                    <a:pt x="135" y="94"/>
                    <a:pt x="162" y="122"/>
                    <a:pt x="196" y="122"/>
                  </a:cubicBezTo>
                  <a:cubicBezTo>
                    <a:pt x="229" y="122"/>
                    <a:pt x="256" y="94"/>
                    <a:pt x="256" y="61"/>
                  </a:cubicBezTo>
                  <a:cubicBezTo>
                    <a:pt x="256" y="27"/>
                    <a:pt x="229" y="0"/>
                    <a:pt x="196" y="0"/>
                  </a:cubicBezTo>
                  <a:close/>
                  <a:moveTo>
                    <a:pt x="196" y="392"/>
                  </a:moveTo>
                  <a:cubicBezTo>
                    <a:pt x="229" y="392"/>
                    <a:pt x="256" y="364"/>
                    <a:pt x="256" y="331"/>
                  </a:cubicBezTo>
                  <a:cubicBezTo>
                    <a:pt x="256" y="297"/>
                    <a:pt x="229" y="270"/>
                    <a:pt x="196" y="270"/>
                  </a:cubicBezTo>
                  <a:cubicBezTo>
                    <a:pt x="162" y="270"/>
                    <a:pt x="135" y="297"/>
                    <a:pt x="135" y="331"/>
                  </a:cubicBezTo>
                  <a:cubicBezTo>
                    <a:pt x="135" y="364"/>
                    <a:pt x="162" y="392"/>
                    <a:pt x="196" y="392"/>
                  </a:cubicBezTo>
                  <a:close/>
                  <a:moveTo>
                    <a:pt x="208" y="196"/>
                  </a:moveTo>
                  <a:cubicBezTo>
                    <a:pt x="208" y="202"/>
                    <a:pt x="212" y="207"/>
                    <a:pt x="217" y="209"/>
                  </a:cubicBezTo>
                  <a:cubicBezTo>
                    <a:pt x="217" y="209"/>
                    <a:pt x="217" y="209"/>
                    <a:pt x="217" y="209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13" y="254"/>
                    <a:pt x="321" y="257"/>
                    <a:pt x="331" y="257"/>
                  </a:cubicBezTo>
                  <a:cubicBezTo>
                    <a:pt x="364" y="257"/>
                    <a:pt x="391" y="229"/>
                    <a:pt x="391" y="196"/>
                  </a:cubicBezTo>
                  <a:cubicBezTo>
                    <a:pt x="391" y="162"/>
                    <a:pt x="364" y="135"/>
                    <a:pt x="331" y="135"/>
                  </a:cubicBezTo>
                  <a:cubicBezTo>
                    <a:pt x="321" y="135"/>
                    <a:pt x="313" y="137"/>
                    <a:pt x="305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217" y="182"/>
                    <a:pt x="217" y="182"/>
                    <a:pt x="217" y="182"/>
                  </a:cubicBezTo>
                  <a:cubicBezTo>
                    <a:pt x="217" y="183"/>
                    <a:pt x="217" y="183"/>
                    <a:pt x="217" y="183"/>
                  </a:cubicBezTo>
                  <a:cubicBezTo>
                    <a:pt x="212" y="185"/>
                    <a:pt x="208" y="190"/>
                    <a:pt x="208" y="196"/>
                  </a:cubicBezTo>
                  <a:close/>
                  <a:moveTo>
                    <a:pt x="183" y="196"/>
                  </a:moveTo>
                  <a:cubicBezTo>
                    <a:pt x="183" y="190"/>
                    <a:pt x="179" y="185"/>
                    <a:pt x="174" y="183"/>
                  </a:cubicBezTo>
                  <a:cubicBezTo>
                    <a:pt x="174" y="183"/>
                    <a:pt x="174" y="183"/>
                    <a:pt x="174" y="183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79" y="137"/>
                    <a:pt x="70" y="135"/>
                    <a:pt x="61" y="135"/>
                  </a:cubicBezTo>
                  <a:cubicBezTo>
                    <a:pt x="27" y="135"/>
                    <a:pt x="0" y="162"/>
                    <a:pt x="0" y="196"/>
                  </a:cubicBezTo>
                  <a:cubicBezTo>
                    <a:pt x="0" y="229"/>
                    <a:pt x="27" y="257"/>
                    <a:pt x="61" y="257"/>
                  </a:cubicBezTo>
                  <a:cubicBezTo>
                    <a:pt x="70" y="257"/>
                    <a:pt x="79" y="254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9" y="207"/>
                    <a:pt x="183" y="202"/>
                    <a:pt x="18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7732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515" y="1847088"/>
            <a:ext cx="11005118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D07094-7AEC-EC42-A494-EC2FD0C1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computer, male&#10;&#10;Description automatically generated">
            <a:extLst>
              <a:ext uri="{FF2B5EF4-FFF2-40B4-BE49-F238E27FC236}">
                <a16:creationId xmlns:a16="http://schemas.microsoft.com/office/drawing/2014/main" id="{823B971B-D8BE-E18A-2E72-32398E701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85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5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A04D14E-6027-56E5-FEE8-98C2038CE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tems, arranged&#10;&#10;Description automatically generated">
            <a:extLst>
              <a:ext uri="{FF2B5EF4-FFF2-40B4-BE49-F238E27FC236}">
                <a16:creationId xmlns:a16="http://schemas.microsoft.com/office/drawing/2014/main" id="{A783D54D-0DB6-2E47-665E-DFF555387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7F6A698-A524-6021-779F-9CEDB2EBB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yellow, colorful&#10;&#10;Description automatically generated">
            <a:extLst>
              <a:ext uri="{FF2B5EF4-FFF2-40B4-BE49-F238E27FC236}">
                <a16:creationId xmlns:a16="http://schemas.microsoft.com/office/drawing/2014/main" id="{F6DED23D-FA0D-2E90-56C7-462A38883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70"/>
            <a:ext cx="12192837" cy="68575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6F00CAF-952C-6A32-5962-839C7C4C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26876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D338C745-5844-9F60-4F85-5A8CA0BC7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10" name="Picture 9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EA41F348-1BC1-C97F-771E-95D23CAA6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287000" y="0"/>
            <a:ext cx="192024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9ADA684-3CC7-80B7-99B3-CF6052ACA1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lvl1pPr algn="r">
              <a:defRPr sz="900"/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368" y="1847210"/>
            <a:ext cx="1100726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89CD68F6-A38F-C640-8595-F7B58451D3CB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21DEC-2C29-6044-AFE7-73B2A56C46A2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</p:spTree>
    <p:extLst>
      <p:ext uri="{BB962C8B-B14F-4D97-AF65-F5344CB8AC3E}">
        <p14:creationId xmlns:p14="http://schemas.microsoft.com/office/powerpoint/2010/main" val="303551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87" r:id="rId6"/>
    <p:sldLayoutId id="2147483688" r:id="rId7"/>
    <p:sldLayoutId id="2147483695" r:id="rId8"/>
    <p:sldLayoutId id="2147483690" r:id="rId9"/>
    <p:sldLayoutId id="2147483689" r:id="rId10"/>
    <p:sldLayoutId id="2147483665" r:id="rId11"/>
    <p:sldLayoutId id="2147483666" r:id="rId12"/>
    <p:sldLayoutId id="2147483694" r:id="rId13"/>
    <p:sldLayoutId id="2147483667" r:id="rId14"/>
    <p:sldLayoutId id="2147483668" r:id="rId15"/>
    <p:sldLayoutId id="2147483682" r:id="rId16"/>
    <p:sldLayoutId id="2147483669" r:id="rId17"/>
    <p:sldLayoutId id="2147483672" r:id="rId18"/>
    <p:sldLayoutId id="2147483691" r:id="rId19"/>
    <p:sldLayoutId id="2147483693" r:id="rId20"/>
    <p:sldLayoutId id="2147483692" r:id="rId21"/>
    <p:sldLayoutId id="2147483676" r:id="rId22"/>
    <p:sldLayoutId id="2147483677" r:id="rId23"/>
    <p:sldLayoutId id="2147483678" r:id="rId24"/>
    <p:sldLayoutId id="2147483685" r:id="rId25"/>
    <p:sldLayoutId id="2147483686" r:id="rId26"/>
    <p:sldLayoutId id="2147483680" r:id="rId27"/>
    <p:sldLayoutId id="2147483681" r:id="rId28"/>
    <p:sldLayoutId id="2147483696" r:id="rId29"/>
    <p:sldLayoutId id="2147483697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bg2"/>
        </a:buClr>
        <a:buSzPct val="90000"/>
        <a:buFont typeface="Wingdings" pitchFamily="2" charset="2"/>
        <a:buNone/>
        <a:defRPr sz="2000" b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2873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576263" indent="-28892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8588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146175" indent="-287338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8" orient="horz" pos="1200" userDrawn="1">
          <p15:clr>
            <a:srgbClr val="F26B43"/>
          </p15:clr>
        </p15:guide>
        <p15:guide id="9" orient="horz" pos="2568" userDrawn="1">
          <p15:clr>
            <a:srgbClr val="F26B43"/>
          </p15:clr>
        </p15:guide>
        <p15:guide id="10" pos="7296" userDrawn="1">
          <p15:clr>
            <a:srgbClr val="F26B43"/>
          </p15:clr>
        </p15:guide>
        <p15:guide id="1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5BF3-2C9C-4180-AFE3-D79E5CBD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6CD87-C917-4CE2-858B-E3EDE5C04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A057-F495-4086-8DD2-1FAF67389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7A242-0A96-443B-80AC-75BD2E696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71B65-6A15-434D-AA0F-373A9E98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8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hyperlink" Target="https://arxiv.org/abs/2002.03425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cyclic-boosting/" TargetMode="External"/><Relationship Id="rId2" Type="http://schemas.openxmlformats.org/officeDocument/2006/relationships/hyperlink" Target="https://github.com/Blue-Yonder-OSS/cyclic-boost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yclic-boosting.readthedocs.io/en/latest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AE80E-B527-D0BC-CABD-1B9FDD34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Cyclic Boosting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D87AA4-A6CD-2185-BC54-949A1BCB23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i="0" u="none" strike="noStrike" dirty="0">
                <a:effectLst/>
              </a:rPr>
              <a:t>A Pure-Python, Explainable, and Efficient ML Method</a:t>
            </a:r>
            <a:endParaRPr lang="en-DE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829F3-1F38-2F7B-A981-D1527DF68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90" y="4191215"/>
            <a:ext cx="4343829" cy="775450"/>
          </a:xfrm>
        </p:spPr>
        <p:txBody>
          <a:bodyPr/>
          <a:lstStyle/>
          <a:p>
            <a:r>
              <a:rPr lang="en-DE" dirty="0"/>
              <a:t>Felix Wick, April 2023</a:t>
            </a:r>
          </a:p>
        </p:txBody>
      </p:sp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0405A49A-6F1D-D3E4-0E6F-3A614C1B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58" y="342353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5B3FFED-138C-1ECB-188A-BBC7216D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68" y="2354735"/>
            <a:ext cx="5014556" cy="368278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EE250A0-EDC0-445B-1128-C1A0BEA1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04" y="2354735"/>
            <a:ext cx="4788765" cy="34369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FAC25BE-23AC-1845-9A7B-6A6A0584E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CA240B9-404D-4AF7-91A5-8BD0068CEE23}"/>
              </a:ext>
            </a:extLst>
          </p:cNvPr>
          <p:cNvSpPr/>
          <p:nvPr/>
        </p:nvSpPr>
        <p:spPr>
          <a:xfrm>
            <a:off x="4056917" y="5719760"/>
            <a:ext cx="2164216" cy="303697"/>
          </a:xfrm>
          <a:prstGeom prst="wedgeRoundRectCallout">
            <a:avLst>
              <a:gd name="adj1" fmla="val -63442"/>
              <a:gd name="adj2" fmla="val -415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x axis: e.g., product IDs as bins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FD20AAE-FC5C-404B-9D9A-01C4DEFB07D4}"/>
              </a:ext>
            </a:extLst>
          </p:cNvPr>
          <p:cNvSpPr/>
          <p:nvPr/>
        </p:nvSpPr>
        <p:spPr>
          <a:xfrm>
            <a:off x="189460" y="4456531"/>
            <a:ext cx="1093401" cy="677118"/>
          </a:xfrm>
          <a:prstGeom prst="wedgeRoundRectCallout">
            <a:avLst>
              <a:gd name="adj1" fmla="val 46027"/>
              <a:gd name="adj2" fmla="val -71955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y axis: factors for each bin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2B2CC0-A8CA-49C6-A58B-6AC77F6808E5}"/>
              </a:ext>
            </a:extLst>
          </p:cNvPr>
          <p:cNvSpPr/>
          <p:nvPr/>
        </p:nvSpPr>
        <p:spPr>
          <a:xfrm>
            <a:off x="1830157" y="4084428"/>
            <a:ext cx="230820" cy="230820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937005F-8C3E-40A8-B72A-944CDF367553}"/>
              </a:ext>
            </a:extLst>
          </p:cNvPr>
          <p:cNvSpPr/>
          <p:nvPr/>
        </p:nvSpPr>
        <p:spPr>
          <a:xfrm>
            <a:off x="2060977" y="2840939"/>
            <a:ext cx="2914528" cy="1204924"/>
          </a:xfrm>
          <a:prstGeom prst="wedgeRoundRectCallout">
            <a:avLst>
              <a:gd name="adj1" fmla="val -52424"/>
              <a:gd name="adj2" fmla="val 61767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/>
              <a:t>truth = average of target values for all the observed training samples in this bin divided by the global average of target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680FB-491E-CC0B-BAAA-91F06BE17ADD}"/>
              </a:ext>
            </a:extLst>
          </p:cNvPr>
          <p:cNvSpPr/>
          <p:nvPr/>
        </p:nvSpPr>
        <p:spPr>
          <a:xfrm>
            <a:off x="6343319" y="845852"/>
            <a:ext cx="5361653" cy="13920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continuous features discretized to: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either having same bin width (equidistant binning)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or containing approximately same number of observations (equistatistics binning) with different bin widths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6B0C9-619D-69EB-68AB-79F4B9AB187A}"/>
              </a:ext>
            </a:extLst>
          </p:cNvPr>
          <p:cNvSpPr txBox="1"/>
          <p:nvPr/>
        </p:nvSpPr>
        <p:spPr>
          <a:xfrm>
            <a:off x="2398797" y="6216202"/>
            <a:ext cx="78579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l</a:t>
            </a:r>
            <a:r>
              <a:rPr lang="en-DE" sz="2000" dirty="0"/>
              <a:t>ocal optimization in each bin: allows learning of rare effects with low bias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0AE93A-7BCB-7188-44E7-DE18FA8A40E9}"/>
              </a:ext>
            </a:extLst>
          </p:cNvPr>
          <p:cNvSpPr/>
          <p:nvPr/>
        </p:nvSpPr>
        <p:spPr>
          <a:xfrm>
            <a:off x="490776" y="1194690"/>
            <a:ext cx="5387746" cy="10584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categorical features retain original categories (learning of specific factor for each of the bins)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supporting categorical features with high cardinality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19">
            <a:extLst>
              <a:ext uri="{FF2B5EF4-FFF2-40B4-BE49-F238E27FC236}">
                <a16:creationId xmlns:a16="http://schemas.microsoft.com/office/drawing/2014/main" id="{E6633C6E-0F92-BB4A-8D1D-F5D79168AFCF}"/>
              </a:ext>
            </a:extLst>
          </p:cNvPr>
          <p:cNvSpPr/>
          <p:nvPr/>
        </p:nvSpPr>
        <p:spPr>
          <a:xfrm>
            <a:off x="8135006" y="2958158"/>
            <a:ext cx="2885399" cy="1204924"/>
          </a:xfrm>
          <a:prstGeom prst="wedgeRoundRectCallout">
            <a:avLst>
              <a:gd name="adj1" fmla="val 63334"/>
              <a:gd name="adj2" fmla="val 91425"/>
              <a:gd name="adj3" fmla="val 16667"/>
            </a:avLst>
          </a:prstGeom>
          <a:solidFill>
            <a:srgbClr val="FEF8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missing values (nan) learned separately</a:t>
            </a:r>
          </a:p>
          <a:p>
            <a:r>
              <a:rPr lang="en-US" dirty="0">
                <a:solidFill>
                  <a:schemeClr val="tx1"/>
                </a:solidFill>
              </a:rPr>
              <a:t>(can also be set to uninformative factor, i.e., 1)</a:t>
            </a:r>
          </a:p>
        </p:txBody>
      </p:sp>
    </p:spTree>
    <p:extLst>
      <p:ext uri="{BB962C8B-B14F-4D97-AF65-F5344CB8AC3E}">
        <p14:creationId xmlns:p14="http://schemas.microsoft.com/office/powerpoint/2010/main" val="26332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01AED2-6FDC-B526-7F63-C6F1C40B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6" y="1847088"/>
            <a:ext cx="3945954" cy="4297680"/>
          </a:xfrm>
        </p:spPr>
        <p:txBody>
          <a:bodyPr/>
          <a:lstStyle/>
          <a:p>
            <a:r>
              <a:rPr lang="en-DE" dirty="0"/>
              <a:t>e.g., different holiday effects for different products</a:t>
            </a:r>
            <a:endParaRPr lang="en-GB" dirty="0"/>
          </a:p>
          <a:p>
            <a:r>
              <a:rPr lang="en-GB" dirty="0">
                <a:sym typeface="Wingdings" pitchFamily="2" charset="2"/>
              </a:rPr>
              <a:t>require </a:t>
            </a:r>
            <a:r>
              <a:rPr lang="en-GB" dirty="0"/>
              <a:t>even more local optimization (r</a:t>
            </a:r>
            <a:r>
              <a:rPr lang="en-DE" dirty="0"/>
              <a:t>are effects)</a:t>
            </a:r>
          </a:p>
          <a:p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include binned </a:t>
            </a:r>
            <a:r>
              <a:rPr lang="en-GB" dirty="0" err="1">
                <a:sym typeface="Wingdings" pitchFamily="2" charset="2"/>
              </a:rPr>
              <a:t>i</a:t>
            </a:r>
            <a:r>
              <a:rPr lang="en-DE" dirty="0">
                <a:sym typeface="Wingdings" pitchFamily="2" charset="2"/>
              </a:rPr>
              <a:t>nteraction terms (e.g., 2D or 3D)</a:t>
            </a:r>
          </a:p>
          <a:p>
            <a:endParaRPr lang="en-DE" dirty="0"/>
          </a:p>
          <a:p>
            <a:r>
              <a:rPr lang="en-GB" dirty="0"/>
              <a:t>c</a:t>
            </a:r>
            <a:r>
              <a:rPr lang="en-DE" sz="2000" dirty="0"/>
              <a:t>an (partly) enable hierarchical model structure (in combination with coordinate descent): interaction terms with product groups, products, locations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FC2A-9EFA-54E8-68F6-6DD66383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Interaction Terms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777D6EF-62FD-45E2-30DD-7B696957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82" y="1401480"/>
            <a:ext cx="6780590" cy="487606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79DCEB6-CF02-2DE4-B949-6C3E75B2DD4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392F28-D363-209B-61B8-97821D9C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23" y="474220"/>
            <a:ext cx="4429867" cy="319774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D03643-EB22-48DA-AE36-C40BA29E37D0}"/>
              </a:ext>
            </a:extLst>
          </p:cNvPr>
          <p:cNvSpPr/>
          <p:nvPr/>
        </p:nvSpPr>
        <p:spPr>
          <a:xfrm>
            <a:off x="592370" y="1690471"/>
            <a:ext cx="4189838" cy="173852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to avoid overfitting: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regularization (smoothing) across bins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drastic reduction of variance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by ignoring fluctuations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DDF4E8-7CAC-3D44-84F5-9E37A606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Smoothing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C246A-4B6F-F54D-A94C-6ED0AC1E72C6}"/>
              </a:ext>
            </a:extLst>
          </p:cNvPr>
          <p:cNvSpPr/>
          <p:nvPr/>
        </p:nvSpPr>
        <p:spPr>
          <a:xfrm>
            <a:off x="592369" y="4894250"/>
            <a:ext cx="4641783" cy="1323439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way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i="1" dirty="0" err="1"/>
              <a:t>prior</a:t>
            </a:r>
            <a:r>
              <a:rPr lang="de-DE" sz="2000" i="1" dirty="0"/>
              <a:t> </a:t>
            </a:r>
            <a:r>
              <a:rPr lang="de-DE" sz="2000" i="1" dirty="0" err="1"/>
              <a:t>knowledge</a:t>
            </a:r>
            <a:r>
              <a:rPr lang="de-DE" sz="2000" dirty="0"/>
              <a:t> via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monotonic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sinusoidal</a:t>
            </a:r>
            <a:r>
              <a:rPr lang="de-DE" sz="2000" dirty="0"/>
              <a:t> </a:t>
            </a:r>
            <a:r>
              <a:rPr lang="de-DE" sz="2000" dirty="0" err="1"/>
              <a:t>functions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(</a:t>
            </a:r>
            <a:r>
              <a:rPr lang="de-DE" sz="2000" dirty="0" err="1"/>
              <a:t>piecewise</a:t>
            </a:r>
            <a:r>
              <a:rPr lang="de-DE" sz="2000" dirty="0"/>
              <a:t>) linear</a:t>
            </a:r>
          </a:p>
        </p:txBody>
      </p:sp>
      <p:sp>
        <p:nvSpPr>
          <p:cNvPr id="22" name="Speech Bubble: Rectangle with Corners Rounded 15">
            <a:extLst>
              <a:ext uri="{FF2B5EF4-FFF2-40B4-BE49-F238E27FC236}">
                <a16:creationId xmlns:a16="http://schemas.microsoft.com/office/drawing/2014/main" id="{8C900BE4-4F54-5445-A438-56B24092CC11}"/>
              </a:ext>
            </a:extLst>
          </p:cNvPr>
          <p:cNvSpPr/>
          <p:nvPr/>
        </p:nvSpPr>
        <p:spPr>
          <a:xfrm>
            <a:off x="592369" y="3639072"/>
            <a:ext cx="4189838" cy="1045106"/>
          </a:xfrm>
          <a:prstGeom prst="wedgeRoundRectCallout">
            <a:avLst>
              <a:gd name="adj1" fmla="val -15232"/>
              <a:gd name="adj2" fmla="val -207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separate </a:t>
            </a:r>
            <a:r>
              <a:rPr lang="en-US" sz="2000" dirty="0" err="1">
                <a:solidFill>
                  <a:schemeClr val="tx1"/>
                </a:solidFill>
              </a:rPr>
              <a:t>smoothings</a:t>
            </a:r>
            <a:r>
              <a:rPr lang="en-US" sz="2000" dirty="0">
                <a:solidFill>
                  <a:schemeClr val="tx1"/>
                </a:solidFill>
              </a:rPr>
              <a:t> in each iteration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general: orthogonal polynomials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FABE9-CD78-41D7-09D7-C41237EC302C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00545-A1BB-BE38-D009-0282AC68E16C}"/>
              </a:ext>
            </a:extLst>
          </p:cNvPr>
          <p:cNvSpPr txBox="1"/>
          <p:nvPr/>
        </p:nvSpPr>
        <p:spPr>
          <a:xfrm>
            <a:off x="5673485" y="89585"/>
            <a:ext cx="626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fitted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 (</a:t>
            </a:r>
            <a:r>
              <a:rPr lang="de-DE" sz="1800" dirty="0" err="1"/>
              <a:t>smoothed</a:t>
            </a:r>
            <a:r>
              <a:rPr lang="de-DE" sz="1800" dirty="0"/>
              <a:t> </a:t>
            </a:r>
            <a:r>
              <a:rPr lang="de-DE" sz="1800" dirty="0" err="1"/>
              <a:t>factors</a:t>
            </a:r>
            <a:r>
              <a:rPr lang="de-DE" sz="1800" dirty="0"/>
              <a:t>) </a:t>
            </a:r>
            <a:r>
              <a:rPr lang="de-DE" sz="1800" dirty="0" err="1"/>
              <a:t>instead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original </a:t>
            </a:r>
            <a:r>
              <a:rPr lang="de-DE" sz="1800" dirty="0" err="1"/>
              <a:t>factors</a:t>
            </a:r>
            <a:endParaRPr lang="de-DE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8EB18-F826-0669-3A55-EDB847CE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8" y="4069413"/>
            <a:ext cx="3182617" cy="2314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2461EC-79B5-412B-F9C4-A56E7B5C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015" y="4069414"/>
            <a:ext cx="3224743" cy="2314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28AC5-0E40-6669-6B22-6A91E6C31A0C}"/>
              </a:ext>
            </a:extLst>
          </p:cNvPr>
          <p:cNvSpPr txBox="1"/>
          <p:nvPr/>
        </p:nvSpPr>
        <p:spPr>
          <a:xfrm>
            <a:off x="7380585" y="3769561"/>
            <a:ext cx="2576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last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r>
              <a:rPr lang="de-DE" sz="1600" dirty="0">
                <a:latin typeface="Myriad Pro" panose="020B0503030403020204" pitchFamily="34" charset="0"/>
              </a:rPr>
              <a:t>: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C3A7A-0015-37F6-86B1-0358352B9D66}"/>
              </a:ext>
            </a:extLst>
          </p:cNvPr>
          <p:cNvSpPr txBox="1"/>
          <p:nvPr/>
        </p:nvSpPr>
        <p:spPr>
          <a:xfrm>
            <a:off x="7518188" y="2627776"/>
            <a:ext cx="2565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</a:t>
            </a:r>
            <a:r>
              <a:rPr lang="de-DE" sz="1600" dirty="0" err="1">
                <a:latin typeface="Myriad Pro" panose="020B0503030403020204" pitchFamily="34" charset="0"/>
              </a:rPr>
              <a:t>first</a:t>
            </a:r>
            <a:r>
              <a:rPr lang="de-DE" sz="1600" dirty="0">
                <a:latin typeface="Myriad Pro" panose="020B0503030403020204" pitchFamily="34" charset="0"/>
              </a:rPr>
              <a:t>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41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289126-5FB0-1495-032A-9B6A48AF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7" y="1432352"/>
            <a:ext cx="6445339" cy="46869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support EDA and modeling</a:t>
            </a:r>
          </a:p>
          <a:p>
            <a:endParaRPr lang="en-GB" dirty="0"/>
          </a:p>
          <a:p>
            <a:r>
              <a:rPr lang="en-GB" dirty="0"/>
              <a:t>model transparency </a:t>
            </a:r>
            <a:r>
              <a:rPr lang="en-GB" dirty="0">
                <a:sym typeface="Wingdings" pitchFamily="2" charset="2"/>
              </a:rPr>
              <a:t> ease of development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automatically generated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Plots</a:t>
            </a:r>
          </a:p>
        </p:txBody>
      </p:sp>
      <p:sp>
        <p:nvSpPr>
          <p:cNvPr id="5" name="Speech Bubble: Rectangle with Corners Rounded 15">
            <a:extLst>
              <a:ext uri="{FF2B5EF4-FFF2-40B4-BE49-F238E27FC236}">
                <a16:creationId xmlns:a16="http://schemas.microsoft.com/office/drawing/2014/main" id="{2202A375-9B1B-4CE3-B0EE-49FFE58287AF}"/>
              </a:ext>
            </a:extLst>
          </p:cNvPr>
          <p:cNvSpPr/>
          <p:nvPr/>
        </p:nvSpPr>
        <p:spPr>
          <a:xfrm>
            <a:off x="6218137" y="2016556"/>
            <a:ext cx="2268760" cy="822960"/>
          </a:xfrm>
          <a:prstGeom prst="wedgeRoundRectCallout">
            <a:avLst>
              <a:gd name="adj1" fmla="val 46273"/>
              <a:gd name="adj2" fmla="val 1603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Feature (bin) has an impact in the model, otherwise it will be 1.</a:t>
            </a:r>
          </a:p>
        </p:txBody>
      </p:sp>
      <p:sp>
        <p:nvSpPr>
          <p:cNvPr id="7" name="Speech Bubble: Rectangle with Corners Rounded 15">
            <a:extLst>
              <a:ext uri="{FF2B5EF4-FFF2-40B4-BE49-F238E27FC236}">
                <a16:creationId xmlns:a16="http://schemas.microsoft.com/office/drawing/2014/main" id="{76D6BA68-AE8D-B2EE-585D-0BAA54A18D97}"/>
              </a:ext>
            </a:extLst>
          </p:cNvPr>
          <p:cNvSpPr/>
          <p:nvPr/>
        </p:nvSpPr>
        <p:spPr>
          <a:xfrm>
            <a:off x="1899544" y="4252486"/>
            <a:ext cx="3471244" cy="967451"/>
          </a:xfrm>
          <a:prstGeom prst="wedgeRoundRectCallout">
            <a:avLst>
              <a:gd name="adj1" fmla="val 147864"/>
              <a:gd name="adj2" fmla="val -15782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between smoothed factors and predictions come from correlations with other features.</a:t>
            </a:r>
          </a:p>
        </p:txBody>
      </p:sp>
      <p:sp>
        <p:nvSpPr>
          <p:cNvPr id="8" name="Speech Bubble: Rectangle with Corners Rounded 16">
            <a:extLst>
              <a:ext uri="{FF2B5EF4-FFF2-40B4-BE49-F238E27FC236}">
                <a16:creationId xmlns:a16="http://schemas.microsoft.com/office/drawing/2014/main" id="{E5B6433A-680F-AE95-57FD-792EFCFF69EC}"/>
              </a:ext>
            </a:extLst>
          </p:cNvPr>
          <p:cNvSpPr/>
          <p:nvPr/>
        </p:nvSpPr>
        <p:spPr>
          <a:xfrm>
            <a:off x="8709066" y="1611756"/>
            <a:ext cx="1423523" cy="618129"/>
          </a:xfrm>
          <a:prstGeom prst="wedgeRoundRectCallout">
            <a:avLst>
              <a:gd name="adj1" fmla="val 75883"/>
              <a:gd name="adj2" fmla="val 23196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target mean in each bin</a:t>
            </a:r>
            <a:endParaRPr lang="en-DE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008D92F0-8069-CAC6-BC35-95BC782624F8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47779-CBAC-BF9D-F3BA-0356B4C50485}"/>
              </a:ext>
            </a:extLst>
          </p:cNvPr>
          <p:cNvSpPr txBox="1"/>
          <p:nvPr/>
        </p:nvSpPr>
        <p:spPr>
          <a:xfrm>
            <a:off x="6218137" y="990000"/>
            <a:ext cx="287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Myriad Pro" panose="020B0503030403020204" pitchFamily="34" charset="0"/>
              </a:rPr>
              <a:t>a</a:t>
            </a:r>
            <a:r>
              <a:rPr lang="de-DE" sz="1800" dirty="0" err="1">
                <a:latin typeface="Myriad Pro" panose="020B0503030403020204" pitchFamily="34" charset="0"/>
              </a:rPr>
              <a:t>nalysis</a:t>
            </a:r>
            <a:r>
              <a:rPr lang="de-DE" sz="1800" dirty="0">
                <a:latin typeface="Myriad Pro" panose="020B0503030403020204" pitchFamily="34" charset="0"/>
              </a:rPr>
              <a:t> after last </a:t>
            </a:r>
            <a:r>
              <a:rPr lang="de-DE" sz="1800" dirty="0" err="1">
                <a:latin typeface="Myriad Pro" panose="020B0503030403020204" pitchFamily="34" charset="0"/>
              </a:rPr>
              <a:t>iteration</a:t>
            </a:r>
            <a:r>
              <a:rPr lang="de-DE" dirty="0">
                <a:latin typeface="Myriad Pro" panose="020B0503030403020204" pitchFamily="34" charset="0"/>
              </a:rPr>
              <a:t>:</a:t>
            </a:r>
            <a:endParaRPr lang="de-DE" sz="1800" dirty="0">
              <a:latin typeface="Myriad Pro" panose="020B0503030403020204" pitchFamily="34" charset="0"/>
              <a:sym typeface="Helvetic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5BEFA-037F-6550-2D24-665298C8C864}"/>
              </a:ext>
            </a:extLst>
          </p:cNvPr>
          <p:cNvCxnSpPr>
            <a:cxnSpLocks/>
          </p:cNvCxnSpPr>
          <p:nvPr/>
        </p:nvCxnSpPr>
        <p:spPr>
          <a:xfrm>
            <a:off x="8740597" y="2479082"/>
            <a:ext cx="0" cy="124158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4641AC-40C3-4650-515D-46971A8AE03A}"/>
              </a:ext>
            </a:extLst>
          </p:cNvPr>
          <p:cNvSpPr txBox="1"/>
          <p:nvPr/>
        </p:nvSpPr>
        <p:spPr>
          <a:xfrm>
            <a:off x="8412901" y="4837103"/>
            <a:ext cx="255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o price reduction: set to uninformative nan values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C2489-7ECF-E3DB-F4BF-BDD8CC4314D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692850" y="4330262"/>
            <a:ext cx="1904635" cy="50684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5">
            <a:extLst>
              <a:ext uri="{FF2B5EF4-FFF2-40B4-BE49-F238E27FC236}">
                <a16:creationId xmlns:a16="http://schemas.microsoft.com/office/drawing/2014/main" id="{4EF4C4FE-2421-6B99-0E39-AD2847B4D798}"/>
              </a:ext>
            </a:extLst>
          </p:cNvPr>
          <p:cNvSpPr/>
          <p:nvPr/>
        </p:nvSpPr>
        <p:spPr>
          <a:xfrm>
            <a:off x="1573120" y="5597982"/>
            <a:ext cx="3808171" cy="967451"/>
          </a:xfrm>
          <a:prstGeom prst="wedgeRoundRectCallout">
            <a:avLst>
              <a:gd name="adj1" fmla="val 100151"/>
              <a:gd name="adj2" fmla="val -1165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of predictions from truths show potential model weaknesses (biases) in different bins.</a:t>
            </a:r>
          </a:p>
        </p:txBody>
      </p:sp>
    </p:spTree>
    <p:extLst>
      <p:ext uri="{BB962C8B-B14F-4D97-AF65-F5344CB8AC3E}">
        <p14:creationId xmlns:p14="http://schemas.microsoft.com/office/powerpoint/2010/main" val="360446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D8FD7F-BDA6-B21C-E815-2E1047C9CB30}"/>
              </a:ext>
            </a:extLst>
          </p:cNvPr>
          <p:cNvSpPr/>
          <p:nvPr/>
        </p:nvSpPr>
        <p:spPr>
          <a:xfrm>
            <a:off x="1138237" y="5356007"/>
            <a:ext cx="7536491" cy="9393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Characteristics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BE043A1-E27D-7549-AB00-9FB10CC6E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EDDBF9C-11B0-4899-83D7-55381DDE2C9D}"/>
              </a:ext>
            </a:extLst>
          </p:cNvPr>
          <p:cNvGrpSpPr/>
          <p:nvPr/>
        </p:nvGrpSpPr>
        <p:grpSpPr>
          <a:xfrm>
            <a:off x="1138237" y="1693906"/>
            <a:ext cx="2140288" cy="3315406"/>
            <a:chOff x="1138237" y="2350153"/>
            <a:chExt cx="2140288" cy="33154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70205E-DDE2-4DCC-967B-2D48251F47DD}"/>
                </a:ext>
              </a:extLst>
            </p:cNvPr>
            <p:cNvSpPr/>
            <p:nvPr/>
          </p:nvSpPr>
          <p:spPr>
            <a:xfrm>
              <a:off x="1690835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52532D-38DE-4DEB-93FC-4D29E8899630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95A04B-A7B9-4BDD-94AF-466AD7E0037C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C59B38-4D2F-416B-A843-FFB58923E75B}"/>
                </a:ext>
              </a:extLst>
            </p:cNvPr>
            <p:cNvSpPr/>
            <p:nvPr/>
          </p:nvSpPr>
          <p:spPr>
            <a:xfrm>
              <a:off x="1469801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59D0F3-5B55-4277-A4A1-4A1CB6FB6E39}"/>
              </a:ext>
            </a:extLst>
          </p:cNvPr>
          <p:cNvGrpSpPr/>
          <p:nvPr/>
        </p:nvGrpSpPr>
        <p:grpSpPr>
          <a:xfrm>
            <a:off x="3836339" y="1693906"/>
            <a:ext cx="2140288" cy="3315406"/>
            <a:chOff x="3846770" y="2350153"/>
            <a:chExt cx="2140288" cy="3315406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06DC0A3-619B-4176-8588-E49B4A447C7D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3CCB53B-760F-488E-A464-4E5B71045E04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A3B9A68-2AA6-48AF-AC44-AF8310CB7713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34A310F-61B9-438A-A6CA-54FDE4AC5770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3C315CE-373E-4092-9DFB-50B8F69F5C0E}"/>
              </a:ext>
            </a:extLst>
          </p:cNvPr>
          <p:cNvGrpSpPr/>
          <p:nvPr/>
        </p:nvGrpSpPr>
        <p:grpSpPr>
          <a:xfrm>
            <a:off x="6534441" y="1693906"/>
            <a:ext cx="2140288" cy="3315406"/>
            <a:chOff x="3846770" y="2350153"/>
            <a:chExt cx="2140288" cy="3315406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A674BE5-4E59-4F68-90EF-451FE2350900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3E2B42-2128-4585-89B6-31FB89FAA1C5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1663774-5FAC-49FB-9EAA-927DA67D63B8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3BB5444-F125-4562-BD0C-9F2FB6D07B82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DBAD1F-A1E3-4E8D-BB3A-955302AD8E2B}"/>
              </a:ext>
            </a:extLst>
          </p:cNvPr>
          <p:cNvGrpSpPr/>
          <p:nvPr/>
        </p:nvGrpSpPr>
        <p:grpSpPr>
          <a:xfrm>
            <a:off x="9232542" y="1693906"/>
            <a:ext cx="2140288" cy="3315406"/>
            <a:chOff x="3846770" y="2350153"/>
            <a:chExt cx="2140288" cy="3315406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562F49F-6B0B-4775-A101-512F28A32D7C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7BF70A-E665-4AE3-86D3-3005FF0513B9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0C28FC4-4E55-4711-880C-1660F8283617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678C757-32EE-49A3-8D98-6DEBBD520C97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5AD2E6E3-C12D-4322-88B0-40435BAD8918}"/>
              </a:ext>
            </a:extLst>
          </p:cNvPr>
          <p:cNvSpPr txBox="1"/>
          <p:nvPr/>
        </p:nvSpPr>
        <p:spPr>
          <a:xfrm>
            <a:off x="1399194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TOPOLOGY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ED9D888-8BBB-4EAD-873F-10427684E760}"/>
              </a:ext>
            </a:extLst>
          </p:cNvPr>
          <p:cNvSpPr txBox="1"/>
          <p:nvPr/>
        </p:nvSpPr>
        <p:spPr>
          <a:xfrm>
            <a:off x="4093726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OPTIMIZATION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58594A-D79A-4D2B-9CD5-C8C3975B4520}"/>
              </a:ext>
            </a:extLst>
          </p:cNvPr>
          <p:cNvSpPr txBox="1"/>
          <p:nvPr/>
        </p:nvSpPr>
        <p:spPr>
          <a:xfrm>
            <a:off x="6801353" y="3700120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PREREQUISITE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774A83B-ACDB-4A0B-9E32-46EF8E4BA697}"/>
              </a:ext>
            </a:extLst>
          </p:cNvPr>
          <p:cNvSpPr txBox="1"/>
          <p:nvPr/>
        </p:nvSpPr>
        <p:spPr>
          <a:xfrm>
            <a:off x="9470879" y="370920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REGULARIZATION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374E72-6BE4-406F-B530-82990F8347D6}"/>
              </a:ext>
            </a:extLst>
          </p:cNvPr>
          <p:cNvSpPr txBox="1"/>
          <p:nvPr/>
        </p:nvSpPr>
        <p:spPr>
          <a:xfrm>
            <a:off x="1138237" y="4202528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Generalized </a:t>
            </a:r>
          </a:p>
          <a:p>
            <a:pPr algn="ctr"/>
            <a:r>
              <a:rPr lang="de-DE" sz="1400" dirty="0"/>
              <a:t>Additive Model</a:t>
            </a:r>
            <a:endParaRPr 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980A150-E250-4340-AECA-16867357D221}"/>
              </a:ext>
            </a:extLst>
          </p:cNvPr>
          <p:cNvSpPr txBox="1"/>
          <p:nvPr/>
        </p:nvSpPr>
        <p:spPr>
          <a:xfrm>
            <a:off x="3794669" y="4198300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cyclic</a:t>
            </a:r>
            <a:r>
              <a:rPr lang="de-DE" sz="1400" dirty="0"/>
              <a:t> coordinate </a:t>
            </a:r>
          </a:p>
          <a:p>
            <a:pPr algn="ctr"/>
            <a:r>
              <a:rPr lang="de-DE" sz="1400" dirty="0" err="1"/>
              <a:t>descent</a:t>
            </a:r>
            <a:endParaRPr lang="de-DE" sz="14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4177766-96E5-4FC6-88C2-623AEE8B9AE7}"/>
              </a:ext>
            </a:extLst>
          </p:cNvPr>
          <p:cNvSpPr txBox="1"/>
          <p:nvPr/>
        </p:nvSpPr>
        <p:spPr>
          <a:xfrm>
            <a:off x="6492770" y="4308425"/>
            <a:ext cx="214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binning</a:t>
            </a:r>
            <a:r>
              <a:rPr lang="de-DE" sz="1400" dirty="0"/>
              <a:t> of features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B77FB8-993D-4C38-80F6-83DB761A6698}"/>
              </a:ext>
            </a:extLst>
          </p:cNvPr>
          <p:cNvSpPr txBox="1"/>
          <p:nvPr/>
        </p:nvSpPr>
        <p:spPr>
          <a:xfrm>
            <a:off x="9230334" y="4198300"/>
            <a:ext cx="2140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Bayesian updates and smoothing of factor distributions</a:t>
            </a:r>
          </a:p>
        </p:txBody>
      </p:sp>
      <p:pic>
        <p:nvPicPr>
          <p:cNvPr id="143" name="Graphic 142" descr="Network">
            <a:extLst>
              <a:ext uri="{FF2B5EF4-FFF2-40B4-BE49-F238E27FC236}">
                <a16:creationId xmlns:a16="http://schemas.microsoft.com/office/drawing/2014/main" id="{850D5A15-B5D5-4176-98D2-4DC6C955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906" y="2104584"/>
            <a:ext cx="725319" cy="7253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B2CBBD85-0F8F-4334-B403-7CDF9B2486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9045" y="2114109"/>
            <a:ext cx="715826" cy="749118"/>
          </a:xfrm>
          <a:prstGeom prst="rect">
            <a:avLst/>
          </a:prstGeom>
        </p:spPr>
      </p:pic>
      <p:pic>
        <p:nvPicPr>
          <p:cNvPr id="148" name="Graphic 147" descr="Checklist RTL">
            <a:extLst>
              <a:ext uri="{FF2B5EF4-FFF2-40B4-BE49-F238E27FC236}">
                <a16:creationId xmlns:a16="http://schemas.microsoft.com/office/drawing/2014/main" id="{EEED5046-8100-400C-B6E8-0A866424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922" y="2165989"/>
            <a:ext cx="697238" cy="69723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AC12F0C-7055-4224-BD55-FA4B1A7E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313" y="2125890"/>
            <a:ext cx="737337" cy="73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BF475-6542-0147-FD4C-8BE1A17A42CB}"/>
              </a:ext>
            </a:extLst>
          </p:cNvPr>
          <p:cNvSpPr txBox="1"/>
          <p:nvPr/>
        </p:nvSpPr>
        <p:spPr>
          <a:xfrm>
            <a:off x="3813719" y="5371997"/>
            <a:ext cx="216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b</a:t>
            </a:r>
            <a:r>
              <a:rPr lang="en-DE" sz="1800" dirty="0"/>
              <a:t>ackfitting</a:t>
            </a:r>
            <a:r>
              <a:rPr lang="en-GB" dirty="0"/>
              <a:t>, f</a:t>
            </a:r>
            <a:r>
              <a:rPr lang="en-DE" sz="1800" dirty="0"/>
              <a:t>orward-stagewise modeling (aka boosting)</a:t>
            </a:r>
            <a:endParaRPr lang="en-DE" sz="18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3EE21-1A96-3AF3-0DB5-70FAAF805346}"/>
              </a:ext>
            </a:extLst>
          </p:cNvPr>
          <p:cNvSpPr txBox="1"/>
          <p:nvPr/>
        </p:nvSpPr>
        <p:spPr>
          <a:xfrm>
            <a:off x="6534441" y="5378238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LightGBM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FE5D9-C0B7-B26A-3EC8-AC63F9FC47D8}"/>
              </a:ext>
            </a:extLst>
          </p:cNvPr>
          <p:cNvSpPr txBox="1"/>
          <p:nvPr/>
        </p:nvSpPr>
        <p:spPr>
          <a:xfrm>
            <a:off x="1770420" y="5378238"/>
            <a:ext cx="15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imilarities to:</a:t>
            </a:r>
          </a:p>
        </p:txBody>
      </p:sp>
    </p:spTree>
    <p:extLst>
      <p:ext uri="{BB962C8B-B14F-4D97-AF65-F5344CB8AC3E}">
        <p14:creationId xmlns:p14="http://schemas.microsoft.com/office/powerpoint/2010/main" val="41873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“simple” algorithm, but r</a:t>
            </a:r>
            <a:r>
              <a:rPr lang="en-DE" dirty="0"/>
              <a:t>obust and fast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ew hyperparameters to be tuned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ot much data pre-processing needed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asily configurable for different data types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upporting missing values in input data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assisting</a:t>
            </a:r>
            <a:r>
              <a:rPr lang="en-DE" dirty="0"/>
              <a:t> model development with individual analysis plots for features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llowing buiding of complex models by means of interaction terms</a:t>
            </a:r>
          </a:p>
          <a:p>
            <a:pPr>
              <a:buClr>
                <a:schemeClr val="tx1"/>
              </a:buClr>
            </a:pPr>
            <a:endParaRPr lang="en-DE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(multiplicative or a</a:t>
            </a:r>
            <a:r>
              <a:rPr lang="en-DE" dirty="0"/>
              <a:t>dditive) regression (location parameter)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DE" dirty="0"/>
              <a:t>classification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Off-The-Shelf Method for Structured Data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212EBFE-8F17-2CE9-9F37-2E9D694FBB3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8D248A-8517-18BB-756F-618EDDC6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847088"/>
            <a:ext cx="3220740" cy="4297680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DE" sz="2000" dirty="0"/>
              <a:t>ull, individual PDF predictions (e.g., probability distributions for each product-location-day combination)</a:t>
            </a:r>
          </a:p>
          <a:p>
            <a:r>
              <a:rPr lang="en-GB" dirty="0"/>
              <a:t>b</a:t>
            </a:r>
            <a:r>
              <a:rPr lang="en-DE" sz="2000" dirty="0"/>
              <a:t>y means of separate ML models for mean and variance (</a:t>
            </a:r>
            <a:r>
              <a:rPr lang="en-GB" dirty="0"/>
              <a:t>a</a:t>
            </a:r>
            <a:r>
              <a:rPr lang="en-DE" dirty="0"/>
              <a:t>ctually, indirect prediction of </a:t>
            </a:r>
            <a:r>
              <a:rPr lang="en-DE" sz="2000" dirty="0"/>
              <a:t> variance via dispersion parameter), assuming negative binomial distribution of target (e.g., demand)</a:t>
            </a:r>
            <a:r>
              <a:rPr lang="en-DE" dirty="0"/>
              <a:t> in </a:t>
            </a:r>
            <a:r>
              <a:rPr lang="en-DE" sz="2000" dirty="0"/>
              <a:t>maximum likelihood estimation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04283-E849-2AD6-1DF5-001358E4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Other Modes: Width Prediction (Scale)</a:t>
            </a:r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E4292348-48A9-CFDE-5F76-CBEA3D2B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88" y="1580174"/>
            <a:ext cx="8450612" cy="50566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8665D16-5FE6-7813-6295-DF8BE2D0EE1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DA537-95A0-B294-D693-D53E80D2B519}"/>
              </a:ext>
            </a:extLst>
          </p:cNvPr>
          <p:cNvSpPr txBox="1"/>
          <p:nvPr/>
        </p:nvSpPr>
        <p:spPr>
          <a:xfrm>
            <a:off x="5188593" y="1210842"/>
            <a:ext cx="555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mportant busines application: automated replenishment</a:t>
            </a:r>
          </a:p>
        </p:txBody>
      </p:sp>
    </p:spTree>
    <p:extLst>
      <p:ext uri="{BB962C8B-B14F-4D97-AF65-F5344CB8AC3E}">
        <p14:creationId xmlns:p14="http://schemas.microsoft.com/office/powerpoint/2010/main" val="19246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B4C59AC-3D4C-40A1-4884-E8F9CCF4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664"/>
            <a:ext cx="3871843" cy="2903882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0D8E710-3430-CFA9-1F3B-4A77BD3A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50" y="3438664"/>
            <a:ext cx="3389233" cy="2903882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FBB76F4B-318B-F996-ABA7-DFC2AE63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09" y="3438664"/>
            <a:ext cx="4198223" cy="29038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2896EE-B95B-9AF9-8943-2DC9443D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4" y="1300550"/>
            <a:ext cx="11478217" cy="1415379"/>
          </a:xfrm>
        </p:spPr>
        <p:txBody>
          <a:bodyPr/>
          <a:lstStyle/>
          <a:p>
            <a:r>
              <a:rPr lang="en-GB" dirty="0"/>
              <a:t>other business a</a:t>
            </a:r>
            <a:r>
              <a:rPr lang="en-DE" dirty="0"/>
              <a:t>pplication: demand shaping by causal inference (mainly beyond ML/CB), examples: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dynamic p</a:t>
            </a:r>
            <a:r>
              <a:rPr lang="en-DE" dirty="0"/>
              <a:t>ricing: influence demand of different products by price setting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customer t</a:t>
            </a:r>
            <a:r>
              <a:rPr lang="en-DE" dirty="0"/>
              <a:t>argeting: influence individual customer demand by couponing (subtract unaffected customers)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EC5A6-17D7-E72B-FCA7-905C14AD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600" dirty="0"/>
              <a:t>Other Modes: Elasticity Prediction (Shape), Background Subtraction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A9813-EB75-0DC8-3C70-5307A64E917D}"/>
              </a:ext>
            </a:extLst>
          </p:cNvPr>
          <p:cNvSpPr txBox="1"/>
          <p:nvPr/>
        </p:nvSpPr>
        <p:spPr>
          <a:xfrm>
            <a:off x="778566" y="2846464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C56A-10AA-4EC7-2BBC-77342CCF1780}"/>
              </a:ext>
            </a:extLst>
          </p:cNvPr>
          <p:cNvSpPr txBox="1"/>
          <p:nvPr/>
        </p:nvSpPr>
        <p:spPr>
          <a:xfrm>
            <a:off x="4065220" y="2846464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3F179-F9DD-B54E-E1C7-7F339BA97DB4}"/>
              </a:ext>
            </a:extLst>
          </p:cNvPr>
          <p:cNvSpPr txBox="1"/>
          <p:nvPr/>
        </p:nvSpPr>
        <p:spPr>
          <a:xfrm>
            <a:off x="7937658" y="2849288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E6C9FD1-D35B-7D1A-04FC-22C7AE424457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DCABB-EDA6-9C3E-2B6D-0AFAF10686D3}"/>
              </a:ext>
            </a:extLst>
          </p:cNvPr>
          <p:cNvSpPr txBox="1"/>
          <p:nvPr/>
        </p:nvSpPr>
        <p:spPr>
          <a:xfrm>
            <a:off x="5519336" y="4351282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DBC081-40D9-3E9E-6D57-843A18683EFC}"/>
              </a:ext>
            </a:extLst>
          </p:cNvPr>
          <p:cNvCxnSpPr/>
          <p:nvPr/>
        </p:nvCxnSpPr>
        <p:spPr>
          <a:xfrm>
            <a:off x="4340772" y="966952"/>
            <a:ext cx="2007476" cy="3468414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D9FD3-97D0-2249-BD90-593FB40BE94B}"/>
              </a:ext>
            </a:extLst>
          </p:cNvPr>
          <p:cNvCxnSpPr/>
          <p:nvPr/>
        </p:nvCxnSpPr>
        <p:spPr>
          <a:xfrm>
            <a:off x="9228083" y="966952"/>
            <a:ext cx="756745" cy="1282262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FAE41A-EF0D-4211-0346-7F82B87A2ED6}"/>
              </a:ext>
            </a:extLst>
          </p:cNvPr>
          <p:cNvCxnSpPr>
            <a:cxnSpLocks/>
          </p:cNvCxnSpPr>
          <p:nvPr/>
        </p:nvCxnSpPr>
        <p:spPr>
          <a:xfrm flipH="1">
            <a:off x="5034455" y="1639614"/>
            <a:ext cx="3226676" cy="1303283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1A2E81-EDC5-04BA-0466-8497ABB0EBCC}"/>
              </a:ext>
            </a:extLst>
          </p:cNvPr>
          <p:cNvSpPr txBox="1"/>
          <p:nvPr/>
        </p:nvSpPr>
        <p:spPr>
          <a:xfrm>
            <a:off x="7709077" y="82753"/>
            <a:ext cx="30380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n</a:t>
            </a:r>
            <a:r>
              <a:rPr lang="en-DE" dirty="0"/>
              <a:t>egative sample weights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8A664-16E3-993D-4D62-F84776603DB9}"/>
              </a:ext>
            </a:extLst>
          </p:cNvPr>
          <p:cNvSpPr txBox="1"/>
          <p:nvPr/>
        </p:nvSpPr>
        <p:spPr>
          <a:xfrm>
            <a:off x="2805156" y="76764"/>
            <a:ext cx="33526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factors in exponential terms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29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DE" dirty="0"/>
              <a:t>ackathon at Blue Yonder booth</a:t>
            </a:r>
          </a:p>
          <a:p>
            <a:endParaRPr lang="en-GB" dirty="0"/>
          </a:p>
          <a:p>
            <a:r>
              <a:rPr lang="en-GB" dirty="0"/>
              <a:t>task: retail demand forecasting</a:t>
            </a:r>
          </a:p>
          <a:p>
            <a:endParaRPr lang="en-GB" dirty="0"/>
          </a:p>
          <a:p>
            <a:r>
              <a:rPr lang="en-GB" dirty="0"/>
              <a:t>You can also try to beat Cyclic Boosting with other methods like Gradient Boosting or a transformer.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Now Try It Yourself …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6A9E59A-CBBB-CFCC-6F1A-F66CB18FC6F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This is old stuff.</a:t>
            </a:r>
          </a:p>
        </p:txBody>
      </p:sp>
    </p:spTree>
    <p:extLst>
      <p:ext uri="{BB962C8B-B14F-4D97-AF65-F5344CB8AC3E}">
        <p14:creationId xmlns:p14="http://schemas.microsoft.com/office/powerpoint/2010/main" val="17927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But it just works.</a:t>
            </a:r>
          </a:p>
        </p:txBody>
      </p:sp>
    </p:spTree>
    <p:extLst>
      <p:ext uri="{BB962C8B-B14F-4D97-AF65-F5344CB8AC3E}">
        <p14:creationId xmlns:p14="http://schemas.microsoft.com/office/powerpoint/2010/main" val="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DE" dirty="0"/>
              <a:t>amily of off-the-shelf, general-purpose supervised machine learning methods for both regression and classification tasks (focus on structured data)</a:t>
            </a:r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closest relatives: Generalized Additive Models (not a deep learning approach)</a:t>
            </a:r>
          </a:p>
          <a:p>
            <a:pPr>
              <a:buClr>
                <a:schemeClr val="tx1"/>
              </a:buClr>
            </a:pPr>
            <a:r>
              <a:rPr lang="en-GB" dirty="0"/>
              <a:t>main difference: estimation of factors for each bin of the different features (instead of estimation of parameters like coefficients in linear regression or weights in neural networks)</a:t>
            </a:r>
          </a:p>
          <a:p>
            <a:pPr>
              <a:buClr>
                <a:schemeClr val="tx1"/>
              </a:buClr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individual </a:t>
            </a:r>
            <a:r>
              <a:rPr lang="en-GB" dirty="0" err="1"/>
              <a:t>explainability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scientific</a:t>
            </a:r>
            <a:r>
              <a:rPr lang="en-DE" dirty="0"/>
              <a:t> papers describing the methods: </a:t>
            </a:r>
            <a:r>
              <a:rPr lang="en-GB" dirty="0">
                <a:hlinkClick r:id="rId2"/>
              </a:rPr>
              <a:t>Cyclic Boosting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Demand Forecasting with Cyclic Boosting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ML Methods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DE" dirty="0"/>
              <a:t>scikit-learn-like </a:t>
            </a:r>
            <a:r>
              <a:rPr lang="en-GB" dirty="0"/>
              <a:t>u</a:t>
            </a:r>
            <a:r>
              <a:rPr lang="en-DE" dirty="0"/>
              <a:t>sage of library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o</a:t>
            </a:r>
            <a:r>
              <a:rPr lang="en-DE" dirty="0"/>
              <a:t>pen source: </a:t>
            </a:r>
            <a:r>
              <a:rPr lang="en-GB" dirty="0">
                <a:hlinkClick r:id="rId2"/>
              </a:rPr>
              <a:t>github</a:t>
            </a:r>
            <a:endParaRPr lang="en-DE" dirty="0"/>
          </a:p>
          <a:p>
            <a:pPr>
              <a:buClr>
                <a:schemeClr val="tx1"/>
              </a:buClr>
            </a:pPr>
            <a:endParaRPr lang="en-DE" dirty="0"/>
          </a:p>
          <a:p>
            <a:pPr>
              <a:buClr>
                <a:schemeClr val="tx1"/>
              </a:buClr>
            </a:pPr>
            <a:r>
              <a:rPr lang="en-DE" dirty="0"/>
              <a:t>Python package: </a:t>
            </a:r>
            <a:r>
              <a:rPr lang="en-GB" dirty="0">
                <a:hlinkClick r:id="rId3"/>
              </a:rPr>
              <a:t>pypi</a:t>
            </a:r>
            <a:endParaRPr lang="en-DE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d</a:t>
            </a:r>
            <a:r>
              <a:rPr lang="en-DE" dirty="0"/>
              <a:t>ocumentation: </a:t>
            </a:r>
            <a:r>
              <a:rPr lang="en-GB" dirty="0">
                <a:hlinkClick r:id="rId4"/>
              </a:rPr>
              <a:t>readthedocs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Library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raphic 1480">
            <a:extLst>
              <a:ext uri="{FF2B5EF4-FFF2-40B4-BE49-F238E27FC236}">
                <a16:creationId xmlns:a16="http://schemas.microsoft.com/office/drawing/2014/main" id="{DF132456-5C75-4D45-8A2C-E3445372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5" y="1054650"/>
            <a:ext cx="1958553" cy="2319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2C899-7B42-314B-B67E-955C8030B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D4DBD9-1315-EB40-A05F-E4C038E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537277"/>
          </a:xfrm>
        </p:spPr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Different Modes/Scenarios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1482" name="TextBox 1481">
            <a:extLst>
              <a:ext uri="{FF2B5EF4-FFF2-40B4-BE49-F238E27FC236}">
                <a16:creationId xmlns:a16="http://schemas.microsoft.com/office/drawing/2014/main" id="{0098497F-EAD8-4A66-8DB7-021CB99B524F}"/>
              </a:ext>
            </a:extLst>
          </p:cNvPr>
          <p:cNvSpPr txBox="1"/>
          <p:nvPr/>
        </p:nvSpPr>
        <p:spPr>
          <a:xfrm>
            <a:off x="501343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Mulitplicative Regression</a:t>
            </a:r>
          </a:p>
        </p:txBody>
      </p:sp>
      <p:sp>
        <p:nvSpPr>
          <p:cNvPr id="1486" name="TextBox 1485">
            <a:extLst>
              <a:ext uri="{FF2B5EF4-FFF2-40B4-BE49-F238E27FC236}">
                <a16:creationId xmlns:a16="http://schemas.microsoft.com/office/drawing/2014/main" id="{9CCA4AAD-DED4-4D77-A922-661FC2347D9D}"/>
              </a:ext>
            </a:extLst>
          </p:cNvPr>
          <p:cNvSpPr txBox="1"/>
          <p:nvPr/>
        </p:nvSpPr>
        <p:spPr>
          <a:xfrm>
            <a:off x="628668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</a:t>
            </a:r>
          </a:p>
        </p:txBody>
      </p:sp>
      <p:sp>
        <p:nvSpPr>
          <p:cNvPr id="1487" name="TextBox 1486">
            <a:extLst>
              <a:ext uri="{FF2B5EF4-FFF2-40B4-BE49-F238E27FC236}">
                <a16:creationId xmlns:a16="http://schemas.microsoft.com/office/drawing/2014/main" id="{E05B8EDA-A6BA-488D-8A75-00D96F98E64C}"/>
              </a:ext>
            </a:extLst>
          </p:cNvPr>
          <p:cNvSpPr txBox="1"/>
          <p:nvPr/>
        </p:nvSpPr>
        <p:spPr>
          <a:xfrm>
            <a:off x="485805" y="4340949"/>
            <a:ext cx="150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Poisson / 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>
                <a:sym typeface="Wingdings" pitchFamily="2" charset="2"/>
              </a:rPr>
              <a:t>(link function </a:t>
            </a:r>
            <a:r>
              <a:rPr lang="de-DE" sz="1400" i="1" dirty="0">
                <a:sym typeface="Wingdings" pitchFamily="2" charset="2"/>
              </a:rPr>
              <a:t>ln</a:t>
            </a:r>
            <a:r>
              <a:rPr lang="de-DE" sz="1400" dirty="0">
                <a:sym typeface="Wingdings" pitchFamily="2" charset="2"/>
              </a:rPr>
              <a:t>)</a:t>
            </a:r>
          </a:p>
        </p:txBody>
      </p:sp>
      <p:pic>
        <p:nvPicPr>
          <p:cNvPr id="1524" name="Graphic 1523">
            <a:extLst>
              <a:ext uri="{FF2B5EF4-FFF2-40B4-BE49-F238E27FC236}">
                <a16:creationId xmlns:a16="http://schemas.microsoft.com/office/drawing/2014/main" id="{DFCCF1D0-AE24-4787-A6F7-C347212F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425" y="1054649"/>
            <a:ext cx="1958553" cy="2319339"/>
          </a:xfrm>
          <a:prstGeom prst="rect">
            <a:avLst/>
          </a:prstGeom>
        </p:spPr>
      </p:pic>
      <p:sp>
        <p:nvSpPr>
          <p:cNvPr id="1525" name="TextBox 1524">
            <a:extLst>
              <a:ext uri="{FF2B5EF4-FFF2-40B4-BE49-F238E27FC236}">
                <a16:creationId xmlns:a16="http://schemas.microsoft.com/office/drawing/2014/main" id="{E39E15E6-DC13-4896-96BC-7BA1FF8787CF}"/>
              </a:ext>
            </a:extLst>
          </p:cNvPr>
          <p:cNvSpPr txBox="1"/>
          <p:nvPr/>
        </p:nvSpPr>
        <p:spPr>
          <a:xfrm>
            <a:off x="2487712" y="2167265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Additive Regression</a:t>
            </a:r>
          </a:p>
        </p:txBody>
      </p: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049C2694-B503-467D-84C7-C795E20FA49B}"/>
              </a:ext>
            </a:extLst>
          </p:cNvPr>
          <p:cNvCxnSpPr>
            <a:cxnSpLocks/>
          </p:cNvCxnSpPr>
          <p:nvPr/>
        </p:nvCxnSpPr>
        <p:spPr>
          <a:xfrm>
            <a:off x="4139019" y="1364545"/>
            <a:ext cx="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7" name="TextBox 1526">
            <a:extLst>
              <a:ext uri="{FF2B5EF4-FFF2-40B4-BE49-F238E27FC236}">
                <a16:creationId xmlns:a16="http://schemas.microsoft.com/office/drawing/2014/main" id="{761E9A2F-E1AA-4A22-BFB2-0E1C7D5AB9F9}"/>
              </a:ext>
            </a:extLst>
          </p:cNvPr>
          <p:cNvSpPr txBox="1"/>
          <p:nvPr/>
        </p:nvSpPr>
        <p:spPr>
          <a:xfrm>
            <a:off x="2615037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28" name="TextBox 1527">
            <a:extLst>
              <a:ext uri="{FF2B5EF4-FFF2-40B4-BE49-F238E27FC236}">
                <a16:creationId xmlns:a16="http://schemas.microsoft.com/office/drawing/2014/main" id="{295AB584-C3F0-4F79-A089-681EA265AAB1}"/>
              </a:ext>
            </a:extLst>
          </p:cNvPr>
          <p:cNvSpPr txBox="1"/>
          <p:nvPr/>
        </p:nvSpPr>
        <p:spPr>
          <a:xfrm>
            <a:off x="2245362" y="4340949"/>
            <a:ext cx="1858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 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  <a:p>
            <a:pPr algn="ctr"/>
            <a:endParaRPr lang="de-DE" sz="1400" dirty="0">
              <a:sym typeface="Wingdings" pitchFamily="2" charset="2"/>
            </a:endParaRPr>
          </a:p>
        </p:txBody>
      </p:sp>
      <p:pic>
        <p:nvPicPr>
          <p:cNvPr id="1530" name="Graphic 1529">
            <a:extLst>
              <a:ext uri="{FF2B5EF4-FFF2-40B4-BE49-F238E27FC236}">
                <a16:creationId xmlns:a16="http://schemas.microsoft.com/office/drawing/2014/main" id="{1348255C-788E-4607-B82D-911D5B94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03" y="1051956"/>
            <a:ext cx="1958553" cy="2319339"/>
          </a:xfrm>
          <a:prstGeom prst="rect">
            <a:avLst/>
          </a:prstGeom>
        </p:spPr>
      </p:pic>
      <p:sp>
        <p:nvSpPr>
          <p:cNvPr id="1531" name="TextBox 1530">
            <a:extLst>
              <a:ext uri="{FF2B5EF4-FFF2-40B4-BE49-F238E27FC236}">
                <a16:creationId xmlns:a16="http://schemas.microsoft.com/office/drawing/2014/main" id="{032BEEE7-DFC5-43AA-8E7E-30F31AD2882C}"/>
              </a:ext>
            </a:extLst>
          </p:cNvPr>
          <p:cNvSpPr txBox="1"/>
          <p:nvPr/>
        </p:nvSpPr>
        <p:spPr>
          <a:xfrm>
            <a:off x="4496383" y="227498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Classification</a:t>
            </a:r>
          </a:p>
        </p:txBody>
      </p:sp>
      <p:sp>
        <p:nvSpPr>
          <p:cNvPr id="1533" name="TextBox 1532">
            <a:extLst>
              <a:ext uri="{FF2B5EF4-FFF2-40B4-BE49-F238E27FC236}">
                <a16:creationId xmlns:a16="http://schemas.microsoft.com/office/drawing/2014/main" id="{A4D6B2E2-C89A-44F9-8EC6-CAC2D1B83331}"/>
              </a:ext>
            </a:extLst>
          </p:cNvPr>
          <p:cNvSpPr txBox="1"/>
          <p:nvPr/>
        </p:nvSpPr>
        <p:spPr>
          <a:xfrm>
            <a:off x="4601406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34" name="TextBox 1533">
            <a:extLst>
              <a:ext uri="{FF2B5EF4-FFF2-40B4-BE49-F238E27FC236}">
                <a16:creationId xmlns:a16="http://schemas.microsoft.com/office/drawing/2014/main" id="{BB504091-3FA1-4B7A-9C73-EC39D3CDECCB}"/>
              </a:ext>
            </a:extLst>
          </p:cNvPr>
          <p:cNvSpPr txBox="1"/>
          <p:nvPr/>
        </p:nvSpPr>
        <p:spPr>
          <a:xfrm>
            <a:off x="4420443" y="4340949"/>
            <a:ext cx="1567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Bernoulli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36" name="Graphic 1535">
            <a:extLst>
              <a:ext uri="{FF2B5EF4-FFF2-40B4-BE49-F238E27FC236}">
                <a16:creationId xmlns:a16="http://schemas.microsoft.com/office/drawing/2014/main" id="{586DF83F-DE30-4AA0-A170-68F859BB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9719" y="1060357"/>
            <a:ext cx="1958553" cy="2319339"/>
          </a:xfrm>
          <a:prstGeom prst="rect">
            <a:avLst/>
          </a:prstGeom>
        </p:spPr>
      </p:pic>
      <p:sp>
        <p:nvSpPr>
          <p:cNvPr id="1537" name="TextBox 1536">
            <a:extLst>
              <a:ext uri="{FF2B5EF4-FFF2-40B4-BE49-F238E27FC236}">
                <a16:creationId xmlns:a16="http://schemas.microsoft.com/office/drawing/2014/main" id="{44798599-6EE7-4A5F-940A-AE7CFAD54988}"/>
              </a:ext>
            </a:extLst>
          </p:cNvPr>
          <p:cNvSpPr txBox="1"/>
          <p:nvPr/>
        </p:nvSpPr>
        <p:spPr>
          <a:xfrm>
            <a:off x="6530377" y="2092996"/>
            <a:ext cx="1257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</a:t>
            </a:r>
            <a:r>
              <a:rPr lang="en-DE" sz="1400" dirty="0"/>
              <a:t>egative </a:t>
            </a:r>
            <a:r>
              <a:rPr lang="en-US" sz="1400" dirty="0"/>
              <a:t>B</a:t>
            </a:r>
            <a:r>
              <a:rPr lang="en-DE" sz="1400" dirty="0"/>
              <a:t>inomial </a:t>
            </a:r>
            <a:r>
              <a:rPr lang="en-US" sz="1400" dirty="0"/>
              <a:t>W</a:t>
            </a:r>
            <a:r>
              <a:rPr lang="en-DE" sz="1400" dirty="0"/>
              <a:t>idth</a:t>
            </a:r>
            <a:endParaRPr lang="de-DE" sz="1400" dirty="0"/>
          </a:p>
        </p:txBody>
      </p:sp>
      <p:sp>
        <p:nvSpPr>
          <p:cNvPr id="1539" name="TextBox 1538">
            <a:extLst>
              <a:ext uri="{FF2B5EF4-FFF2-40B4-BE49-F238E27FC236}">
                <a16:creationId xmlns:a16="http://schemas.microsoft.com/office/drawing/2014/main" id="{3B7C1338-85ED-453F-87ED-F03EBE8580EC}"/>
              </a:ext>
            </a:extLst>
          </p:cNvPr>
          <p:cNvSpPr txBox="1"/>
          <p:nvPr/>
        </p:nvSpPr>
        <p:spPr>
          <a:xfrm>
            <a:off x="6587775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40" name="TextBox 1539">
            <a:extLst>
              <a:ext uri="{FF2B5EF4-FFF2-40B4-BE49-F238E27FC236}">
                <a16:creationId xmlns:a16="http://schemas.microsoft.com/office/drawing/2014/main" id="{34131F6E-6309-48DF-9EA7-47B4FBFB53E8}"/>
              </a:ext>
            </a:extLst>
          </p:cNvPr>
          <p:cNvSpPr txBox="1"/>
          <p:nvPr/>
        </p:nvSpPr>
        <p:spPr>
          <a:xfrm>
            <a:off x="6406812" y="4340949"/>
            <a:ext cx="156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42" name="Graphic 1541">
            <a:extLst>
              <a:ext uri="{FF2B5EF4-FFF2-40B4-BE49-F238E27FC236}">
                <a16:creationId xmlns:a16="http://schemas.microsoft.com/office/drawing/2014/main" id="{77B147BE-3670-4E4B-BFB2-7A4D53CC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0419" y="1060357"/>
            <a:ext cx="1958553" cy="2319339"/>
          </a:xfrm>
          <a:prstGeom prst="rect">
            <a:avLst/>
          </a:prstGeom>
        </p:spPr>
      </p:pic>
      <p:sp>
        <p:nvSpPr>
          <p:cNvPr id="1543" name="TextBox 1542">
            <a:extLst>
              <a:ext uri="{FF2B5EF4-FFF2-40B4-BE49-F238E27FC236}">
                <a16:creationId xmlns:a16="http://schemas.microsoft.com/office/drawing/2014/main" id="{9B2147DF-1610-49E8-8812-5B5DC4C3D4F7}"/>
              </a:ext>
            </a:extLst>
          </p:cNvPr>
          <p:cNvSpPr txBox="1"/>
          <p:nvPr/>
        </p:nvSpPr>
        <p:spPr>
          <a:xfrm>
            <a:off x="8594572" y="2070694"/>
            <a:ext cx="1099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</a:t>
            </a:r>
            <a:r>
              <a:rPr lang="en-DE" sz="1400" dirty="0"/>
              <a:t>xponential </a:t>
            </a:r>
            <a:r>
              <a:rPr lang="en-US" sz="1400" dirty="0"/>
              <a:t>P</a:t>
            </a:r>
            <a:r>
              <a:rPr lang="en-DE" sz="1400" dirty="0"/>
              <a:t>rice </a:t>
            </a:r>
            <a:r>
              <a:rPr lang="en-US" sz="1400" dirty="0"/>
              <a:t>E</a:t>
            </a:r>
            <a:r>
              <a:rPr lang="en-DE" sz="1400" dirty="0"/>
              <a:t>lasticity</a:t>
            </a:r>
            <a:endParaRPr lang="de-DE" sz="1400" dirty="0"/>
          </a:p>
        </p:txBody>
      </p: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66D2F319-FB7D-4C1C-AB4F-2870C2A167A5}"/>
              </a:ext>
            </a:extLst>
          </p:cNvPr>
          <p:cNvCxnSpPr>
            <a:cxnSpLocks/>
          </p:cNvCxnSpPr>
          <p:nvPr/>
        </p:nvCxnSpPr>
        <p:spPr>
          <a:xfrm>
            <a:off x="10098126" y="1364545"/>
            <a:ext cx="0" cy="45295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5" name="TextBox 1544">
            <a:extLst>
              <a:ext uri="{FF2B5EF4-FFF2-40B4-BE49-F238E27FC236}">
                <a16:creationId xmlns:a16="http://schemas.microsoft.com/office/drawing/2014/main" id="{E03B5A06-4A29-4FBD-ADD0-E5D06377786E}"/>
              </a:ext>
            </a:extLst>
          </p:cNvPr>
          <p:cNvSpPr txBox="1"/>
          <p:nvPr/>
        </p:nvSpPr>
        <p:spPr>
          <a:xfrm>
            <a:off x="8574144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 </a:t>
            </a:r>
          </a:p>
        </p:txBody>
      </p:sp>
      <p:sp>
        <p:nvSpPr>
          <p:cNvPr id="1546" name="TextBox 1545">
            <a:extLst>
              <a:ext uri="{FF2B5EF4-FFF2-40B4-BE49-F238E27FC236}">
                <a16:creationId xmlns:a16="http://schemas.microsoft.com/office/drawing/2014/main" id="{4F9E9A50-EE51-442F-B92F-F0006D9DEEBB}"/>
              </a:ext>
            </a:extLst>
          </p:cNvPr>
          <p:cNvSpPr txBox="1"/>
          <p:nvPr/>
        </p:nvSpPr>
        <p:spPr>
          <a:xfrm>
            <a:off x="8431281" y="4340949"/>
            <a:ext cx="1504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exponential distribution </a:t>
            </a:r>
          </a:p>
          <a:p>
            <a:pPr algn="ctr"/>
            <a:r>
              <a:rPr lang="en-US" sz="1400" dirty="0"/>
              <a:t>(link function </a:t>
            </a:r>
            <a:r>
              <a:rPr lang="en-US" sz="1400" i="1" dirty="0"/>
              <a:t>ln</a:t>
            </a:r>
            <a:r>
              <a:rPr lang="en-US" sz="1400" dirty="0"/>
              <a:t>)</a:t>
            </a:r>
          </a:p>
        </p:txBody>
      </p:sp>
      <p:pic>
        <p:nvPicPr>
          <p:cNvPr id="1548" name="Graphic 1547">
            <a:extLst>
              <a:ext uri="{FF2B5EF4-FFF2-40B4-BE49-F238E27FC236}">
                <a16:creationId xmlns:a16="http://schemas.microsoft.com/office/drawing/2014/main" id="{2E1ECDFB-304C-491D-875E-26D76AD96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125" y="1060357"/>
            <a:ext cx="1958553" cy="2319339"/>
          </a:xfrm>
          <a:prstGeom prst="rect">
            <a:avLst/>
          </a:prstGeom>
        </p:spPr>
      </p:pic>
      <p:sp>
        <p:nvSpPr>
          <p:cNvPr id="1549" name="TextBox 1548">
            <a:extLst>
              <a:ext uri="{FF2B5EF4-FFF2-40B4-BE49-F238E27FC236}">
                <a16:creationId xmlns:a16="http://schemas.microsoft.com/office/drawing/2014/main" id="{B80CAE01-6EF9-4A15-82CE-529FEC159E1D}"/>
              </a:ext>
            </a:extLst>
          </p:cNvPr>
          <p:cNvSpPr txBox="1"/>
          <p:nvPr/>
        </p:nvSpPr>
        <p:spPr>
          <a:xfrm>
            <a:off x="10455490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</a:t>
            </a:r>
            <a:r>
              <a:rPr lang="en-DE" sz="1400" dirty="0"/>
              <a:t>ackground </a:t>
            </a:r>
            <a:r>
              <a:rPr lang="en-US" sz="1400" dirty="0"/>
              <a:t>S</a:t>
            </a:r>
            <a:r>
              <a:rPr lang="en-DE" sz="1400" dirty="0"/>
              <a:t>ubtraction</a:t>
            </a:r>
            <a:endParaRPr lang="de-DE" sz="1400" dirty="0"/>
          </a:p>
        </p:txBody>
      </p:sp>
      <p:sp>
        <p:nvSpPr>
          <p:cNvPr id="1551" name="TextBox 1550">
            <a:extLst>
              <a:ext uri="{FF2B5EF4-FFF2-40B4-BE49-F238E27FC236}">
                <a16:creationId xmlns:a16="http://schemas.microsoft.com/office/drawing/2014/main" id="{9A3A0BEB-9BFC-4526-8592-FF65F3A25246}"/>
              </a:ext>
            </a:extLst>
          </p:cNvPr>
          <p:cNvSpPr txBox="1"/>
          <p:nvPr/>
        </p:nvSpPr>
        <p:spPr>
          <a:xfrm>
            <a:off x="10560513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52" name="TextBox 1551">
            <a:extLst>
              <a:ext uri="{FF2B5EF4-FFF2-40B4-BE49-F238E27FC236}">
                <a16:creationId xmlns:a16="http://schemas.microsoft.com/office/drawing/2014/main" id="{EEC82DED-82C2-456D-B232-6BEC3BF84409}"/>
              </a:ext>
            </a:extLst>
          </p:cNvPr>
          <p:cNvSpPr txBox="1"/>
          <p:nvPr/>
        </p:nvSpPr>
        <p:spPr>
          <a:xfrm>
            <a:off x="10231476" y="4340949"/>
            <a:ext cx="1824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</p:txBody>
      </p:sp>
      <p:sp>
        <p:nvSpPr>
          <p:cNvPr id="1555" name="Rectangle 1554">
            <a:extLst>
              <a:ext uri="{FF2B5EF4-FFF2-40B4-BE49-F238E27FC236}">
                <a16:creationId xmlns:a16="http://schemas.microsoft.com/office/drawing/2014/main" id="{2608C352-A849-48AE-B329-9FA4130AE40E}"/>
              </a:ext>
            </a:extLst>
          </p:cNvPr>
          <p:cNvSpPr/>
          <p:nvPr/>
        </p:nvSpPr>
        <p:spPr>
          <a:xfrm>
            <a:off x="6291798" y="3309779"/>
            <a:ext cx="17659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(dispersion parameter)</a:t>
            </a:r>
          </a:p>
        </p:txBody>
      </p:sp>
      <p:sp>
        <p:nvSpPr>
          <p:cNvPr id="1556" name="Rectangle 1555">
            <a:extLst>
              <a:ext uri="{FF2B5EF4-FFF2-40B4-BE49-F238E27FC236}">
                <a16:creationId xmlns:a16="http://schemas.microsoft.com/office/drawing/2014/main" id="{99CE71B2-75CD-4AE3-9B2D-78F34CC61BE5}"/>
              </a:ext>
            </a:extLst>
          </p:cNvPr>
          <p:cNvSpPr/>
          <p:nvPr/>
        </p:nvSpPr>
        <p:spPr>
          <a:xfrm>
            <a:off x="8332493" y="3301978"/>
            <a:ext cx="16402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(elasticity parameter)</a:t>
            </a:r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607BC531-1AD6-46FF-A6CC-DEBB481892B3}"/>
              </a:ext>
            </a:extLst>
          </p:cNvPr>
          <p:cNvSpPr/>
          <p:nvPr/>
        </p:nvSpPr>
        <p:spPr>
          <a:xfrm>
            <a:off x="10384032" y="3309779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dirty="0">
                <a:sym typeface="Wingdings" pitchFamily="2" charset="2"/>
              </a:rPr>
              <a:t>(</a:t>
            </a:r>
            <a:r>
              <a:rPr lang="de-DE" sz="1300" dirty="0" err="1">
                <a:sym typeface="Wingdings" pitchFamily="2" charset="2"/>
              </a:rPr>
              <a:t>conditional</a:t>
            </a:r>
            <a:r>
              <a:rPr lang="de-DE" sz="1300" dirty="0">
                <a:sym typeface="Wingdings" pitchFamily="2" charset="2"/>
              </a:rPr>
              <a:t> </a:t>
            </a:r>
            <a:r>
              <a:rPr lang="de-DE" sz="1300" dirty="0" err="1">
                <a:sym typeface="Wingdings" pitchFamily="2" charset="2"/>
              </a:rPr>
              <a:t>mean</a:t>
            </a:r>
            <a:r>
              <a:rPr lang="de-DE" sz="1300" dirty="0">
                <a:sym typeface="Wingdings" pitchFamily="2" charset="2"/>
              </a:rPr>
              <a:t>)</a:t>
            </a:r>
          </a:p>
        </p:txBody>
      </p:sp>
      <p:sp>
        <p:nvSpPr>
          <p:cNvPr id="1559" name="Rectangle 1558">
            <a:extLst>
              <a:ext uri="{FF2B5EF4-FFF2-40B4-BE49-F238E27FC236}">
                <a16:creationId xmlns:a16="http://schemas.microsoft.com/office/drawing/2014/main" id="{8D1352C5-96E8-48EA-A42E-A43EF72F4BF9}"/>
              </a:ext>
            </a:extLst>
          </p:cNvPr>
          <p:cNvSpPr/>
          <p:nvPr/>
        </p:nvSpPr>
        <p:spPr>
          <a:xfrm>
            <a:off x="485805" y="5713063"/>
            <a:ext cx="1504925" cy="428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(mean)</a:t>
            </a:r>
          </a:p>
        </p:txBody>
      </p:sp>
      <p:sp>
        <p:nvSpPr>
          <p:cNvPr id="1563" name="Rectangle 1562">
            <a:extLst>
              <a:ext uri="{FF2B5EF4-FFF2-40B4-BE49-F238E27FC236}">
                <a16:creationId xmlns:a16="http://schemas.microsoft.com/office/drawing/2014/main" id="{21BE300B-6C7F-4740-AAEF-FA6AB6CEDAA1}"/>
              </a:ext>
            </a:extLst>
          </p:cNvPr>
          <p:cNvSpPr/>
          <p:nvPr/>
        </p:nvSpPr>
        <p:spPr>
          <a:xfrm>
            <a:off x="2386080" y="5713063"/>
            <a:ext cx="1566757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profit predictions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D9D1AF2-DA88-4D31-8AB9-9C1FE76E7856}"/>
              </a:ext>
            </a:extLst>
          </p:cNvPr>
          <p:cNvSpPr txBox="1"/>
          <p:nvPr/>
        </p:nvSpPr>
        <p:spPr>
          <a:xfrm>
            <a:off x="871178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1567" name="TextBox 1566">
            <a:extLst>
              <a:ext uri="{FF2B5EF4-FFF2-40B4-BE49-F238E27FC236}">
                <a16:creationId xmlns:a16="http://schemas.microsoft.com/office/drawing/2014/main" id="{782A9B4E-99B8-4BDF-A1BC-A79460A6766A}"/>
              </a:ext>
            </a:extLst>
          </p:cNvPr>
          <p:cNvSpPr txBox="1"/>
          <p:nvPr/>
        </p:nvSpPr>
        <p:spPr>
          <a:xfrm>
            <a:off x="2853153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647A94-BA40-FD40-8A2E-D82FF84B79F7}"/>
              </a:ext>
            </a:extLst>
          </p:cNvPr>
          <p:cNvSpPr/>
          <p:nvPr/>
        </p:nvSpPr>
        <p:spPr>
          <a:xfrm>
            <a:off x="4375339" y="5713063"/>
            <a:ext cx="1559550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churn probability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B19700-9815-FA46-B540-D06D0C9B8488}"/>
              </a:ext>
            </a:extLst>
          </p:cNvPr>
          <p:cNvSpPr txBox="1"/>
          <p:nvPr/>
        </p:nvSpPr>
        <p:spPr>
          <a:xfrm>
            <a:off x="48352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311A4E-4440-0242-9D0E-92961F5DC720}"/>
              </a:ext>
            </a:extLst>
          </p:cNvPr>
          <p:cNvSpPr/>
          <p:nvPr/>
        </p:nvSpPr>
        <p:spPr>
          <a:xfrm>
            <a:off x="6384271" y="5713063"/>
            <a:ext cx="1591018" cy="73866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as full probability distributions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D7E367-0D81-4445-8611-591516E7F662}"/>
              </a:ext>
            </a:extLst>
          </p:cNvPr>
          <p:cNvSpPr txBox="1"/>
          <p:nvPr/>
        </p:nvSpPr>
        <p:spPr>
          <a:xfrm>
            <a:off x="68756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B1D0E3-47C7-3D43-ABCC-4880CA964AB6}"/>
              </a:ext>
            </a:extLst>
          </p:cNvPr>
          <p:cNvSpPr/>
          <p:nvPr/>
        </p:nvSpPr>
        <p:spPr>
          <a:xfrm>
            <a:off x="8370639" y="5707066"/>
            <a:ext cx="1504925" cy="44009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price-demand elasticities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C311F7-0A76-5444-B359-D7F5EF9F43F3}"/>
              </a:ext>
            </a:extLst>
          </p:cNvPr>
          <p:cNvSpPr txBox="1"/>
          <p:nvPr/>
        </p:nvSpPr>
        <p:spPr>
          <a:xfrm>
            <a:off x="8771622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B97221-6C49-8447-AFE6-09142B775DFA}"/>
              </a:ext>
            </a:extLst>
          </p:cNvPr>
          <p:cNvSpPr/>
          <p:nvPr/>
        </p:nvSpPr>
        <p:spPr>
          <a:xfrm>
            <a:off x="10320689" y="5706106"/>
            <a:ext cx="1598757" cy="7876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causal effects, e.g., customer targeting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42B8E1-BA7E-AF43-B633-08E65C51DB92}"/>
              </a:ext>
            </a:extLst>
          </p:cNvPr>
          <p:cNvSpPr txBox="1"/>
          <p:nvPr/>
        </p:nvSpPr>
        <p:spPr>
          <a:xfrm>
            <a:off x="1080892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B4CB1-5187-7F4D-9A16-98B8FB0F6BA7}"/>
              </a:ext>
            </a:extLst>
          </p:cNvPr>
          <p:cNvSpPr/>
          <p:nvPr/>
        </p:nvSpPr>
        <p:spPr>
          <a:xfrm>
            <a:off x="4708984" y="3309779"/>
            <a:ext cx="10219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(probability)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BAFB94-37F9-824C-9EAA-9491A76E0E75}"/>
              </a:ext>
            </a:extLst>
          </p:cNvPr>
          <p:cNvSpPr/>
          <p:nvPr/>
        </p:nvSpPr>
        <p:spPr>
          <a:xfrm>
            <a:off x="2436544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1A9859-0E37-4848-8AA3-CFB00BD08C78}"/>
              </a:ext>
            </a:extLst>
          </p:cNvPr>
          <p:cNvSpPr/>
          <p:nvPr/>
        </p:nvSpPr>
        <p:spPr>
          <a:xfrm>
            <a:off x="509980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FEF68BF2-F959-4A99-8C89-8C29336C3A53}"/>
              </a:ext>
            </a:extLst>
          </p:cNvPr>
          <p:cNvCxnSpPr>
            <a:cxnSpLocks/>
          </p:cNvCxnSpPr>
          <p:nvPr/>
        </p:nvCxnSpPr>
        <p:spPr>
          <a:xfrm>
            <a:off x="6125388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219CA9C1-8F6A-4741-8B64-2EA6C0178794}"/>
              </a:ext>
            </a:extLst>
          </p:cNvPr>
          <p:cNvCxnSpPr>
            <a:cxnSpLocks/>
          </p:cNvCxnSpPr>
          <p:nvPr/>
        </p:nvCxnSpPr>
        <p:spPr>
          <a:xfrm>
            <a:off x="8111757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9CE33E96-0773-4621-92C0-ABF8C66A2379}"/>
              </a:ext>
            </a:extLst>
          </p:cNvPr>
          <p:cNvCxnSpPr>
            <a:cxnSpLocks/>
          </p:cNvCxnSpPr>
          <p:nvPr/>
        </p:nvCxnSpPr>
        <p:spPr>
          <a:xfrm>
            <a:off x="2152650" y="1364545"/>
            <a:ext cx="0" cy="456494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885" y="1477502"/>
            <a:ext cx="6888735" cy="401570"/>
          </a:xfrm>
        </p:spPr>
        <p:txBody>
          <a:bodyPr/>
          <a:lstStyle/>
          <a:p>
            <a:r>
              <a:rPr lang="en-US" sz="1600" dirty="0"/>
              <a:t>advantages of machine learning over traditional univariate time series forecasting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Example Use Case: Demand Forecasting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76214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B56F68B-D8B2-49ED-83A7-44AC0D30E7C9}"/>
              </a:ext>
            </a:extLst>
          </p:cNvPr>
          <p:cNvSpPr/>
          <p:nvPr/>
        </p:nvSpPr>
        <p:spPr>
          <a:xfrm>
            <a:off x="6069688" y="3355665"/>
            <a:ext cx="5468983" cy="1307240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0FC45-D3C0-894E-8F2C-096EC778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- Prediction View | </a:t>
            </a:r>
            <a:r>
              <a:rPr lang="en-US" dirty="0">
                <a:solidFill>
                  <a:srgbClr val="00B0F0"/>
                </a:solidFill>
              </a:rPr>
              <a:t>Individual Explainability</a:t>
            </a:r>
            <a:endParaRPr lang="en-DE" dirty="0">
              <a:solidFill>
                <a:srgbClr val="00B0F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EFA8-4C29-EF4C-AB72-D1E854BE49EE}"/>
              </a:ext>
            </a:extLst>
          </p:cNvPr>
          <p:cNvCxnSpPr>
            <a:cxnSpLocks/>
          </p:cNvCxnSpPr>
          <p:nvPr/>
        </p:nvCxnSpPr>
        <p:spPr>
          <a:xfrm flipV="1">
            <a:off x="7101466" y="4228165"/>
            <a:ext cx="0" cy="61553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9EC620-CB5D-A94C-A00D-F358666EB1ED}"/>
              </a:ext>
            </a:extLst>
          </p:cNvPr>
          <p:cNvCxnSpPr>
            <a:cxnSpLocks/>
          </p:cNvCxnSpPr>
          <p:nvPr/>
        </p:nvCxnSpPr>
        <p:spPr>
          <a:xfrm flipH="1" flipV="1">
            <a:off x="8211541" y="4237500"/>
            <a:ext cx="185983" cy="60620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D9AD7DC7-3CAE-994D-8A3E-B4A47D6C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A185F-BAA3-4D19-8FCD-064151E93809}"/>
              </a:ext>
            </a:extLst>
          </p:cNvPr>
          <p:cNvSpPr txBox="1"/>
          <p:nvPr/>
        </p:nvSpPr>
        <p:spPr>
          <a:xfrm>
            <a:off x="6396652" y="4843704"/>
            <a:ext cx="1409628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algn="ctr" defTabSz="410766" hangingPunct="0"/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/>
              <p:nvPr/>
            </p:nvSpPr>
            <p:spPr>
              <a:xfrm>
                <a:off x="8090227" y="4843704"/>
                <a:ext cx="1926123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 for 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  <m:r>
                      <a:rPr lang="en-US" sz="130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of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en-US" sz="13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227" y="4843704"/>
                <a:ext cx="1926123" cy="472245"/>
              </a:xfrm>
              <a:prstGeom prst="rect">
                <a:avLst/>
              </a:prstGeom>
              <a:blipFill>
                <a:blip r:embed="rId2"/>
                <a:stretch>
                  <a:fillRect l="-3268" r="-5882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3E31A16-AD55-4112-BEC3-4EB8676C0D27}"/>
              </a:ext>
            </a:extLst>
          </p:cNvPr>
          <p:cNvSpPr/>
          <p:nvPr/>
        </p:nvSpPr>
        <p:spPr>
          <a:xfrm>
            <a:off x="882733" y="1773075"/>
            <a:ext cx="3861191" cy="40990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individual item-store-day predictions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C1F9C6-38A2-4E02-888A-C436A02EF83E}"/>
              </a:ext>
            </a:extLst>
          </p:cNvPr>
          <p:cNvSpPr txBox="1"/>
          <p:nvPr/>
        </p:nvSpPr>
        <p:spPr>
          <a:xfrm>
            <a:off x="6035039" y="1775463"/>
            <a:ext cx="56431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Cyclic Boosting allows for detailed explanation of each individual prediction by means of contributions (in form of factors) of each feature in the model.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A112DEC-9058-E049-95DA-37E123ECDF7F}"/>
              </a:ext>
            </a:extLst>
          </p:cNvPr>
          <p:cNvSpPr txBox="1">
            <a:spLocks/>
          </p:cNvSpPr>
          <p:nvPr/>
        </p:nvSpPr>
        <p:spPr>
          <a:xfrm>
            <a:off x="6069688" y="1755786"/>
            <a:ext cx="5608505" cy="10727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lang="en-US" sz="20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3838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227013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4263" indent="-225425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E0C4C-83F6-8943-AD24-CB14EF0D8137}"/>
              </a:ext>
            </a:extLst>
          </p:cNvPr>
          <p:cNvSpPr txBox="1"/>
          <p:nvPr/>
        </p:nvSpPr>
        <p:spPr>
          <a:xfrm>
            <a:off x="5982602" y="2943336"/>
            <a:ext cx="564315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p</a:t>
            </a:r>
            <a:r>
              <a:rPr lang="en-DE" sz="1600" dirty="0">
                <a:solidFill>
                  <a:schemeClr val="bg1"/>
                </a:solidFill>
              </a:rPr>
              <a:t>rediction: </a:t>
            </a:r>
            <a:r>
              <a:rPr lang="en-US" sz="1600" dirty="0">
                <a:solidFill>
                  <a:schemeClr val="bg1"/>
                </a:solidFill>
              </a:rPr>
              <a:t>l</a:t>
            </a:r>
            <a:r>
              <a:rPr lang="en-DE" sz="1600" dirty="0">
                <a:solidFill>
                  <a:schemeClr val="bg1"/>
                </a:solidFill>
              </a:rPr>
              <a:t>ook up learned factors of relevant bin for each feature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C7BEBCBC-5656-50A0-AC1A-28AF9DE6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97" y="2362290"/>
            <a:ext cx="4509063" cy="3799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026CB7-6D52-F4A4-7063-4777AA8CE003}"/>
              </a:ext>
            </a:extLst>
          </p:cNvPr>
          <p:cNvSpPr/>
          <p:nvPr/>
        </p:nvSpPr>
        <p:spPr>
          <a:xfrm>
            <a:off x="3658384" y="6071828"/>
            <a:ext cx="4875232" cy="6663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do not confuse explainability with causality though</a:t>
            </a:r>
          </a:p>
          <a:p>
            <a:r>
              <a:rPr lang="en-GB" sz="1600" dirty="0">
                <a:sym typeface="Wingdings" pitchFamily="2" charset="2"/>
              </a:rPr>
              <a:t> need for causal assumptions (e.g., specific smoothing)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710B5-DA89-D068-9FE6-888A5CCA8124}"/>
              </a:ext>
            </a:extLst>
          </p:cNvPr>
          <p:cNvSpPr txBox="1"/>
          <p:nvPr/>
        </p:nvSpPr>
        <p:spPr>
          <a:xfrm>
            <a:off x="8987982" y="5539480"/>
            <a:ext cx="272982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multiplicative model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93193-A774-FFC2-039C-6EC9F8BFA146}"/>
              </a:ext>
            </a:extLst>
          </p:cNvPr>
          <p:cNvSpPr txBox="1"/>
          <p:nvPr/>
        </p:nvSpPr>
        <p:spPr>
          <a:xfrm>
            <a:off x="8987982" y="5878034"/>
            <a:ext cx="272982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variation proportional to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056A-682D-EB32-65B6-FD3CD507E6DF}"/>
              </a:ext>
            </a:extLst>
          </p:cNvPr>
          <p:cNvSpPr txBox="1"/>
          <p:nvPr/>
        </p:nvSpPr>
        <p:spPr>
          <a:xfrm>
            <a:off x="2723229" y="1261986"/>
            <a:ext cx="525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Cyclic Boosting in multiplicative regression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AB81C-24C6-ADDC-D5E1-B35639D917F1}"/>
              </a:ext>
            </a:extLst>
          </p:cNvPr>
          <p:cNvSpPr txBox="1"/>
          <p:nvPr/>
        </p:nvSpPr>
        <p:spPr>
          <a:xfrm>
            <a:off x="3967617" y="5029685"/>
            <a:ext cx="210207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1800" dirty="0"/>
              <a:t>no sequence model (like transformers), use i.i.d.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/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blipFill>
                <a:blip r:embed="rId4"/>
                <a:stretch>
                  <a:fillRect l="-3797" t="-118072" r="-13924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BB4D387-1D70-FE62-6EA8-2F67438C0B43}"/>
              </a:ext>
            </a:extLst>
          </p:cNvPr>
          <p:cNvSpPr txBox="1"/>
          <p:nvPr/>
        </p:nvSpPr>
        <p:spPr>
          <a:xfrm>
            <a:off x="8598858" y="3809854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with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/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blipFill>
                <a:blip r:embed="rId5"/>
                <a:stretch>
                  <a:fillRect l="-3185" b="-194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0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/>
              <p:nvPr/>
            </p:nvSpPr>
            <p:spPr>
              <a:xfrm>
                <a:off x="6669674" y="3740005"/>
                <a:ext cx="1990288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674" y="3740005"/>
                <a:ext cx="1990288" cy="1050031"/>
              </a:xfrm>
              <a:prstGeom prst="rect">
                <a:avLst/>
              </a:prstGeom>
              <a:blipFill>
                <a:blip r:embed="rId2"/>
                <a:stretch>
                  <a:fillRect l="-4430" t="-115476" r="-139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/>
              <p:nvPr/>
            </p:nvSpPr>
            <p:spPr>
              <a:xfrm>
                <a:off x="1916089" y="3696642"/>
                <a:ext cx="3424902" cy="1138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89" y="3696642"/>
                <a:ext cx="3424902" cy="1138260"/>
              </a:xfrm>
              <a:prstGeom prst="rect">
                <a:avLst/>
              </a:prstGeom>
              <a:blipFill>
                <a:blip r:embed="rId3"/>
                <a:stretch>
                  <a:fillRect l="-3690" t="-184615" r="-7380" b="-2483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Training</a:t>
            </a:r>
            <a:br>
              <a:rPr lang="en-US" dirty="0"/>
            </a:br>
            <a:r>
              <a:rPr lang="en-US" sz="2100" dirty="0">
                <a:solidFill>
                  <a:srgbClr val="00B0F0"/>
                </a:solidFill>
              </a:rPr>
              <a:t>Coordinate Descent: Boosting-like Update of Factors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A3B4F87-1A5F-AF49-BB4F-CC346FAFD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DC5BF3-073A-4CA6-8929-84DA09DA5DBC}"/>
              </a:ext>
            </a:extLst>
          </p:cNvPr>
          <p:cNvSpPr/>
          <p:nvPr/>
        </p:nvSpPr>
        <p:spPr>
          <a:xfrm>
            <a:off x="592365" y="1736455"/>
            <a:ext cx="6523119" cy="37683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e-DE" sz="1500" dirty="0" err="1">
                <a:solidFill>
                  <a:schemeClr val="tx1"/>
                </a:solidFill>
              </a:rPr>
              <a:t>calculate</a:t>
            </a:r>
            <a:r>
              <a:rPr lang="de-DE" sz="1500" dirty="0">
                <a:solidFill>
                  <a:schemeClr val="tx1"/>
                </a:solidFill>
              </a:rPr>
              <a:t> global </a:t>
            </a:r>
            <a:r>
              <a:rPr lang="de-DE" sz="1500" dirty="0" err="1">
                <a:solidFill>
                  <a:schemeClr val="tx1"/>
                </a:solidFill>
              </a:rPr>
              <a:t>average</a:t>
            </a:r>
            <a:r>
              <a:rPr lang="de-DE" sz="1500" dirty="0">
                <a:solidFill>
                  <a:schemeClr val="tx1"/>
                </a:solidFill>
              </a:rPr>
              <a:t> µ, </a:t>
            </a:r>
            <a:r>
              <a:rPr lang="de-DE" sz="1500" dirty="0" err="1">
                <a:solidFill>
                  <a:schemeClr val="tx1"/>
                </a:solidFill>
              </a:rPr>
              <a:t>initialize</a:t>
            </a:r>
            <a:r>
              <a:rPr lang="de-DE" sz="1500" dirty="0">
                <a:solidFill>
                  <a:schemeClr val="tx1"/>
                </a:solidFill>
              </a:rPr>
              <a:t> all </a:t>
            </a:r>
            <a:r>
              <a:rPr lang="de-DE" sz="1500" dirty="0" err="1">
                <a:solidFill>
                  <a:schemeClr val="tx1"/>
                </a:solidFill>
              </a:rPr>
              <a:t>factors</a:t>
            </a:r>
            <a:r>
              <a:rPr lang="de-DE" sz="1500" dirty="0">
                <a:solidFill>
                  <a:schemeClr val="tx1"/>
                </a:solidFill>
              </a:rPr>
              <a:t> </a:t>
            </a:r>
            <a:r>
              <a:rPr lang="de-DE" sz="1500" dirty="0" err="1">
                <a:solidFill>
                  <a:schemeClr val="tx1"/>
                </a:solidFill>
              </a:rPr>
              <a:t>to</a:t>
            </a:r>
            <a:r>
              <a:rPr lang="de-DE" sz="1500" dirty="0">
                <a:solidFill>
                  <a:schemeClr val="tx1"/>
                </a:solidFill>
              </a:rPr>
              <a:t> 1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95F8EC-406A-4032-9EF0-09C7896BB664}"/>
              </a:ext>
            </a:extLst>
          </p:cNvPr>
          <p:cNvSpPr/>
          <p:nvPr/>
        </p:nvSpPr>
        <p:spPr>
          <a:xfrm>
            <a:off x="592365" y="2420180"/>
            <a:ext cx="6523119" cy="626934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sz="1500" dirty="0">
                <a:solidFill>
                  <a:schemeClr val="tx1"/>
                </a:solidFill>
              </a:rPr>
              <a:t>cyclically iterate through features and calculate factors for each feature bin (</a:t>
            </a:r>
            <a:r>
              <a:rPr lang="en-US" sz="1600" dirty="0">
                <a:solidFill>
                  <a:schemeClr val="tx1"/>
                </a:solidFill>
              </a:rPr>
              <a:t>corresponding to minimization of quadratic loss)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1ECB1-15DF-4C79-8410-BA2AAF408759}"/>
              </a:ext>
            </a:extLst>
          </p:cNvPr>
          <p:cNvCxnSpPr>
            <a:cxnSpLocks/>
          </p:cNvCxnSpPr>
          <p:nvPr/>
        </p:nvCxnSpPr>
        <p:spPr>
          <a:xfrm>
            <a:off x="5964293" y="3730522"/>
            <a:ext cx="0" cy="11797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/>
              <p:nvPr/>
            </p:nvSpPr>
            <p:spPr>
              <a:xfrm>
                <a:off x="9365342" y="3569741"/>
                <a:ext cx="2313369" cy="87235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product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features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corresponding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342" y="3569741"/>
                <a:ext cx="2313369" cy="872355"/>
              </a:xfrm>
              <a:prstGeom prst="rect">
                <a:avLst/>
              </a:prstGeom>
              <a:blipFill>
                <a:blip r:embed="rId4"/>
                <a:stretch>
                  <a:fillRect l="-2732" t="-2899" b="-72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062BDED-5161-4E5F-A75E-57497C841107}"/>
              </a:ext>
            </a:extLst>
          </p:cNvPr>
          <p:cNvSpPr/>
          <p:nvPr/>
        </p:nvSpPr>
        <p:spPr>
          <a:xfrm>
            <a:off x="592370" y="5723856"/>
            <a:ext cx="6523132" cy="55244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sz="1500" dirty="0">
                <a:solidFill>
                  <a:schemeClr val="tx1"/>
                </a:solidFill>
              </a:rPr>
              <a:t>stop according to MAD or MSE criteria at end of iterations (full feature cycles) or when reaching given maximal number of iterations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53473D-3784-4034-AB8E-EC247479BD7E}"/>
              </a:ext>
            </a:extLst>
          </p:cNvPr>
          <p:cNvSpPr/>
          <p:nvPr/>
        </p:nvSpPr>
        <p:spPr>
          <a:xfrm>
            <a:off x="8503601" y="100423"/>
            <a:ext cx="3021643" cy="2407467"/>
          </a:xfrm>
          <a:prstGeom prst="roundRect">
            <a:avLst>
              <a:gd name="adj" fmla="val 423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4B14D-8BAD-4FA8-B906-0CED0091B6AD}"/>
              </a:ext>
            </a:extLst>
          </p:cNvPr>
          <p:cNvSpPr txBox="1"/>
          <p:nvPr/>
        </p:nvSpPr>
        <p:spPr>
          <a:xfrm>
            <a:off x="8561396" y="1093710"/>
            <a:ext cx="27838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(stop criteria)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(features)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for (samples)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FC4F-1115-4D5E-AE6F-099E6F1802C2}"/>
              </a:ext>
            </a:extLst>
          </p:cNvPr>
          <p:cNvSpPr txBox="1"/>
          <p:nvPr/>
        </p:nvSpPr>
        <p:spPr>
          <a:xfrm>
            <a:off x="8521494" y="240123"/>
            <a:ext cx="307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Cyclic Boosting fitting procedure with </a:t>
            </a:r>
            <a:r>
              <a:rPr lang="en-US" u="sng" dirty="0">
                <a:solidFill>
                  <a:schemeClr val="bg1"/>
                </a:solidFill>
              </a:rPr>
              <a:t>three loops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A8EF367-EAD0-492E-BE81-B8005300C9F0}"/>
              </a:ext>
            </a:extLst>
          </p:cNvPr>
          <p:cNvSpPr/>
          <p:nvPr/>
        </p:nvSpPr>
        <p:spPr>
          <a:xfrm>
            <a:off x="7972780" y="460603"/>
            <a:ext cx="248022" cy="3877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9AC0F2-BDD7-9A48-8C93-2D797B16F71B}"/>
              </a:ext>
            </a:extLst>
          </p:cNvPr>
          <p:cNvCxnSpPr>
            <a:cxnSpLocks/>
          </p:cNvCxnSpPr>
          <p:nvPr/>
        </p:nvCxnSpPr>
        <p:spPr>
          <a:xfrm flipH="1">
            <a:off x="3710152" y="3493329"/>
            <a:ext cx="333292" cy="34001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50B10A-E359-6B42-B699-97B56EBE8F37}"/>
              </a:ext>
            </a:extLst>
          </p:cNvPr>
          <p:cNvSpPr txBox="1"/>
          <p:nvPr/>
        </p:nvSpPr>
        <p:spPr>
          <a:xfrm>
            <a:off x="3601940" y="3292736"/>
            <a:ext cx="2465291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FD3140-2C45-BB48-9199-0B08712F8446}"/>
              </a:ext>
            </a:extLst>
          </p:cNvPr>
          <p:cNvCxnSpPr>
            <a:cxnSpLocks/>
          </p:cNvCxnSpPr>
          <p:nvPr/>
        </p:nvCxnSpPr>
        <p:spPr>
          <a:xfrm flipH="1" flipV="1">
            <a:off x="5262936" y="4531831"/>
            <a:ext cx="287484" cy="53976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A1E758-765C-384F-B0A1-3B870BAA0F14}"/>
              </a:ext>
            </a:extLst>
          </p:cNvPr>
          <p:cNvSpPr txBox="1"/>
          <p:nvPr/>
        </p:nvSpPr>
        <p:spPr>
          <a:xfrm>
            <a:off x="5069184" y="5071818"/>
            <a:ext cx="2465292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predictions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3E7061-7AB5-0041-BEE6-E2CA80B482A8}"/>
              </a:ext>
            </a:extLst>
          </p:cNvPr>
          <p:cNvCxnSpPr>
            <a:cxnSpLocks/>
          </p:cNvCxnSpPr>
          <p:nvPr/>
        </p:nvCxnSpPr>
        <p:spPr>
          <a:xfrm flipV="1">
            <a:off x="2938264" y="4801879"/>
            <a:ext cx="116613" cy="32775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/>
              <p:nvPr/>
            </p:nvSpPr>
            <p:spPr>
              <a:xfrm>
                <a:off x="1082567" y="3458332"/>
                <a:ext cx="620252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endParaRPr lang="en-US" sz="1300" dirty="0">
                  <a:solidFill>
                    <a:srgbClr val="28327D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67" y="3458332"/>
                <a:ext cx="620252" cy="272190"/>
              </a:xfrm>
              <a:prstGeom prst="rect">
                <a:avLst/>
              </a:prstGeom>
              <a:blipFill>
                <a:blip r:embed="rId5"/>
                <a:stretch>
                  <a:fillRect l="-12245" t="-4545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84E3F6-B5C1-4048-8B4E-B6950664DADA}"/>
              </a:ext>
            </a:extLst>
          </p:cNvPr>
          <p:cNvCxnSpPr>
            <a:cxnSpLocks/>
          </p:cNvCxnSpPr>
          <p:nvPr/>
        </p:nvCxnSpPr>
        <p:spPr>
          <a:xfrm>
            <a:off x="1699757" y="3615605"/>
            <a:ext cx="536263" cy="34907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4AFD44B-70A7-8A4B-9F33-0563BED05280}"/>
              </a:ext>
            </a:extLst>
          </p:cNvPr>
          <p:cNvSpPr txBox="1"/>
          <p:nvPr/>
        </p:nvSpPr>
        <p:spPr>
          <a:xfrm>
            <a:off x="2276526" y="5103323"/>
            <a:ext cx="1954858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samples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feature bin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/>
              <p:nvPr/>
            </p:nvSpPr>
            <p:spPr>
              <a:xfrm>
                <a:off x="1222324" y="4691943"/>
                <a:ext cx="921786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  <a:sym typeface="Helvetica"/>
                  </a:rPr>
                  <a:t>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dirty="0"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24" y="4691943"/>
                <a:ext cx="921786" cy="272190"/>
              </a:xfrm>
              <a:prstGeom prst="rect">
                <a:avLst/>
              </a:prstGeom>
              <a:blipFill>
                <a:blip r:embed="rId6"/>
                <a:stretch>
                  <a:fillRect l="-8219" r="-4110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8A3D4A-8CE2-B94D-8D89-DC21D48242EE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683217" y="4418996"/>
            <a:ext cx="442842" cy="27294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144920-E6CA-6641-90DC-D3E23FBF69CE}"/>
              </a:ext>
            </a:extLst>
          </p:cNvPr>
          <p:cNvSpPr txBox="1"/>
          <p:nvPr/>
        </p:nvSpPr>
        <p:spPr>
          <a:xfrm>
            <a:off x="11072429" y="1917715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parallel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61E23A-8E10-8E42-BD21-0C3CAA20C6A7}"/>
              </a:ext>
            </a:extLst>
          </p:cNvPr>
          <p:cNvSpPr txBox="1"/>
          <p:nvPr/>
        </p:nvSpPr>
        <p:spPr>
          <a:xfrm>
            <a:off x="11072429" y="1491031"/>
            <a:ext cx="9476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400" dirty="0"/>
              <a:t>sequential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E2B03-5EAD-2349-898A-DAE956AD6839}"/>
              </a:ext>
            </a:extLst>
          </p:cNvPr>
          <p:cNvSpPr txBox="1"/>
          <p:nvPr/>
        </p:nvSpPr>
        <p:spPr>
          <a:xfrm>
            <a:off x="11072429" y="1073441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iterations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83412-E151-DFBD-4216-2DF9E5BD2DC3}"/>
              </a:ext>
            </a:extLst>
          </p:cNvPr>
          <p:cNvSpPr txBox="1"/>
          <p:nvPr/>
        </p:nvSpPr>
        <p:spPr>
          <a:xfrm>
            <a:off x="7474959" y="2737122"/>
            <a:ext cx="30276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ther modes work accordingly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B61D731-2437-6828-E040-50B672FD4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3302" y="5068568"/>
            <a:ext cx="2313368" cy="167778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25478D-CCCF-1ADD-BBC2-07BDF3459AF6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8714877" y="4005919"/>
            <a:ext cx="650465" cy="21945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715DF5-20F9-398C-BDE7-88217A5C742A}"/>
              </a:ext>
            </a:extLst>
          </p:cNvPr>
          <p:cNvSpPr txBox="1"/>
          <p:nvPr/>
        </p:nvSpPr>
        <p:spPr>
          <a:xfrm>
            <a:off x="36538" y="4016561"/>
            <a:ext cx="1526861" cy="400110"/>
          </a:xfrm>
          <a:prstGeom prst="rect">
            <a:avLst/>
          </a:prstGeom>
          <a:noFill/>
          <a:ln>
            <a:solidFill>
              <a:schemeClr val="tx1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simplicity: show only non-aggregated mode</a:t>
            </a:r>
          </a:p>
        </p:txBody>
      </p:sp>
    </p:spTree>
    <p:extLst>
      <p:ext uri="{BB962C8B-B14F-4D97-AF65-F5344CB8AC3E}">
        <p14:creationId xmlns:p14="http://schemas.microsoft.com/office/powerpoint/2010/main" val="529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Yonder">
  <a:themeElements>
    <a:clrScheme name="jda-BlueYonder">
      <a:dk1>
        <a:srgbClr val="231F20"/>
      </a:dk1>
      <a:lt1>
        <a:srgbClr val="FFFFFF"/>
      </a:lt1>
      <a:dk2>
        <a:srgbClr val="28B6E9"/>
      </a:dk2>
      <a:lt2>
        <a:srgbClr val="F1F1F2"/>
      </a:lt2>
      <a:accent1>
        <a:srgbClr val="28B6E9"/>
      </a:accent1>
      <a:accent2>
        <a:srgbClr val="011647"/>
      </a:accent2>
      <a:accent3>
        <a:srgbClr val="81BB41"/>
      </a:accent3>
      <a:accent4>
        <a:srgbClr val="E75424"/>
      </a:accent4>
      <a:accent5>
        <a:srgbClr val="993399"/>
      </a:accent5>
      <a:accent6>
        <a:srgbClr val="E6E7E8"/>
      </a:accent6>
      <a:hlink>
        <a:srgbClr val="28B6E9"/>
      </a:hlink>
      <a:folHlink>
        <a:srgbClr val="011647"/>
      </a:folHlink>
    </a:clrScheme>
    <a:fontScheme name="jda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F22C99C-38A8-46B8-B56D-7575B6A69778}" vid="{4CC06920-2901-4903-AB2C-9E650B1C95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5D6A5BADC3741877CB09083B11C60" ma:contentTypeVersion="17" ma:contentTypeDescription="Create a new document." ma:contentTypeScope="" ma:versionID="60910a0aebdecc29d12864cb001c5c82">
  <xsd:schema xmlns:xsd="http://www.w3.org/2001/XMLSchema" xmlns:xs="http://www.w3.org/2001/XMLSchema" xmlns:p="http://schemas.microsoft.com/office/2006/metadata/properties" xmlns:ns2="94d3e702-b581-4092-a294-e2b48eb531e1" xmlns:ns3="7a76b4eb-981a-4415-9437-04dd0bed1f89" xmlns:ns4="be682e03-252a-4dfa-99ab-71d1335b4cc5" targetNamespace="http://schemas.microsoft.com/office/2006/metadata/properties" ma:root="true" ma:fieldsID="7ec9072f7be7b2891830d92f900e503e" ns2:_="" ns3:_="" ns4:_="">
    <xsd:import namespace="94d3e702-b581-4092-a294-e2b48eb531e1"/>
    <xsd:import namespace="7a76b4eb-981a-4415-9437-04dd0bed1f89"/>
    <xsd:import namespace="be682e03-252a-4dfa-99ab-71d1335b4c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Cont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3e702-b581-4092-a294-e2b48eb53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8ccdd9c-cef3-4393-958d-0e87190aa8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ntent" ma:index="24" nillable="true" ma:displayName="Content" ma:format="Dropdown" ma:internalName="Content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76b4eb-981a-4415-9437-04dd0bed1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682e03-252a-4dfa-99ab-71d1335b4cc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60cf4c7-26e0-4925-abe3-15f5dc06aabf}" ma:internalName="TaxCatchAll" ma:showField="CatchAllData" ma:web="a2db8c60-8008-4bd1-a872-6b6add17e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76b4eb-981a-4415-9437-04dd0bed1f89">
      <UserInfo>
        <DisplayName/>
        <AccountId xsi:nil="true"/>
        <AccountType/>
      </UserInfo>
    </SharedWithUsers>
    <MediaLengthInSeconds xmlns="94d3e702-b581-4092-a294-e2b48eb531e1" xsi:nil="true"/>
    <lcf76f155ced4ddcb4097134ff3c332f xmlns="94d3e702-b581-4092-a294-e2b48eb531e1">
      <Terms xmlns="http://schemas.microsoft.com/office/infopath/2007/PartnerControls"/>
    </lcf76f155ced4ddcb4097134ff3c332f>
    <TaxCatchAll xmlns="be682e03-252a-4dfa-99ab-71d1335b4cc5" xsi:nil="true"/>
    <Content xmlns="94d3e702-b581-4092-a294-e2b48eb531e1" xsi:nil="true"/>
  </documentManagement>
</p:properties>
</file>

<file path=customXml/itemProps1.xml><?xml version="1.0" encoding="utf-8"?>
<ds:datastoreItem xmlns:ds="http://schemas.openxmlformats.org/officeDocument/2006/customXml" ds:itemID="{452FCF6B-167E-4410-BC16-D252AD271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d3e702-b581-4092-a294-e2b48eb531e1"/>
    <ds:schemaRef ds:uri="7a76b4eb-981a-4415-9437-04dd0bed1f89"/>
    <ds:schemaRef ds:uri="be682e03-252a-4dfa-99ab-71d1335b4c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1087CF-DAD6-41D6-8DDF-1ABE23377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66664D-2603-489B-B067-1CBCCACB6B2B}">
  <ds:schemaRefs>
    <ds:schemaRef ds:uri="7a76b4eb-981a-4415-9437-04dd0bed1f89"/>
    <ds:schemaRef ds:uri="94d3e702-b581-4092-a294-e2b48eb531e1"/>
    <ds:schemaRef ds:uri="be682e03-252a-4dfa-99ab-71d1335b4c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BlueYonder</Template>
  <TotalTime>12821</TotalTime>
  <Words>1348</Words>
  <Application>Microsoft Macintosh PowerPoint</Application>
  <PresentationFormat>Widescreen</PresentationFormat>
  <Paragraphs>225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Constantia</vt:lpstr>
      <vt:lpstr>Courier New</vt:lpstr>
      <vt:lpstr>Myriad Pro</vt:lpstr>
      <vt:lpstr>System Font Regular</vt:lpstr>
      <vt:lpstr>Wingdings</vt:lpstr>
      <vt:lpstr>BlueYonder</vt:lpstr>
      <vt:lpstr>Office Theme</vt:lpstr>
      <vt:lpstr>Cyclic Boosting</vt:lpstr>
      <vt:lpstr>This is old stuff.</vt:lpstr>
      <vt:lpstr>But it just works.</vt:lpstr>
      <vt:lpstr>Cyclic Boosting ML Methods</vt:lpstr>
      <vt:lpstr>Cyclic Boosting Library</vt:lpstr>
      <vt:lpstr>Cyclic Boosting | Different Modes/Scenarios</vt:lpstr>
      <vt:lpstr>Example Use Case: Demand Forecasting</vt:lpstr>
      <vt:lpstr>Cyclic Boosting - Prediction View | Individual Explainability</vt:lpstr>
      <vt:lpstr>Cyclic Boosting Training Coordinate Descent: Boosting-like Update of Factors</vt:lpstr>
      <vt:lpstr>Binning</vt:lpstr>
      <vt:lpstr>Interaction Terms</vt:lpstr>
      <vt:lpstr>Smoothing</vt:lpstr>
      <vt:lpstr>Analysis Plots</vt:lpstr>
      <vt:lpstr>Cyclic Boosting | Characteristics</vt:lpstr>
      <vt:lpstr>Off-The-Shelf Method for Structured Data</vt:lpstr>
      <vt:lpstr>Other Modes: Width Prediction (Scale)</vt:lpstr>
      <vt:lpstr>Other Modes: Elasticity Prediction (Shape), Background Subtraction</vt:lpstr>
      <vt:lpstr>Now Try It Yourself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Yonder Manufacturing Connect</dc:title>
  <dc:creator>William Taylor</dc:creator>
  <cp:lastModifiedBy>Felix Wick</cp:lastModifiedBy>
  <cp:revision>53</cp:revision>
  <cp:lastPrinted>2022-09-09T16:35:33Z</cp:lastPrinted>
  <dcterms:created xsi:type="dcterms:W3CDTF">2022-04-25T14:25:58Z</dcterms:created>
  <dcterms:modified xsi:type="dcterms:W3CDTF">2023-04-05T08:01:26Z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0x0101004CD5D6A5BADC3741877CB09083B11C60</vt:lpwstr>
  </property>
  <property fmtid="{D5CDD505-2E9C-101B-9397-08002B2CF9AE}" pid="3" name="Order">
    <vt:r8>1051500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MediaServiceImageTags">
    <vt:lpwstr/>
  </property>
</Properties>
</file>